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79" r:id="rId2"/>
    <p:sldId id="350" r:id="rId3"/>
    <p:sldId id="320" r:id="rId4"/>
    <p:sldId id="312" r:id="rId5"/>
    <p:sldId id="265" r:id="rId6"/>
    <p:sldId id="313" r:id="rId7"/>
    <p:sldId id="325" r:id="rId8"/>
    <p:sldId id="314" r:id="rId9"/>
    <p:sldId id="287" r:id="rId10"/>
    <p:sldId id="288" r:id="rId11"/>
    <p:sldId id="315" r:id="rId12"/>
    <p:sldId id="378" r:id="rId13"/>
    <p:sldId id="379" r:id="rId14"/>
    <p:sldId id="302" r:id="rId15"/>
    <p:sldId id="304" r:id="rId16"/>
    <p:sldId id="289" r:id="rId17"/>
    <p:sldId id="369" r:id="rId18"/>
    <p:sldId id="290" r:id="rId19"/>
    <p:sldId id="331" r:id="rId20"/>
    <p:sldId id="291" r:id="rId21"/>
    <p:sldId id="370" r:id="rId22"/>
    <p:sldId id="292" r:id="rId23"/>
    <p:sldId id="371" r:id="rId24"/>
    <p:sldId id="353" r:id="rId25"/>
    <p:sldId id="334" r:id="rId26"/>
    <p:sldId id="360" r:id="rId27"/>
    <p:sldId id="373" r:id="rId28"/>
    <p:sldId id="359" r:id="rId29"/>
    <p:sldId id="372" r:id="rId30"/>
    <p:sldId id="274" r:id="rId31"/>
    <p:sldId id="337" r:id="rId32"/>
    <p:sldId id="272" r:id="rId33"/>
    <p:sldId id="361" r:id="rId34"/>
    <p:sldId id="363" r:id="rId35"/>
    <p:sldId id="364" r:id="rId36"/>
    <p:sldId id="295" r:id="rId37"/>
    <p:sldId id="365" r:id="rId38"/>
    <p:sldId id="367" r:id="rId39"/>
    <p:sldId id="366" r:id="rId40"/>
    <p:sldId id="306" r:id="rId41"/>
    <p:sldId id="296" r:id="rId42"/>
    <p:sldId id="343" r:id="rId43"/>
    <p:sldId id="297" r:id="rId44"/>
    <p:sldId id="374" r:id="rId45"/>
    <p:sldId id="298" r:id="rId46"/>
    <p:sldId id="345" r:id="rId47"/>
    <p:sldId id="316" r:id="rId48"/>
    <p:sldId id="346" r:id="rId49"/>
    <p:sldId id="300" r:id="rId50"/>
    <p:sldId id="375" r:id="rId51"/>
    <p:sldId id="301" r:id="rId52"/>
    <p:sldId id="376" r:id="rId53"/>
    <p:sldId id="377" r:id="rId54"/>
    <p:sldId id="380" r:id="rId55"/>
    <p:sldId id="383" r:id="rId56"/>
    <p:sldId id="384" r:id="rId57"/>
    <p:sldId id="381" r:id="rId58"/>
  </p:sldIdLst>
  <p:sldSz cx="10688638" cy="7562850"/>
  <p:notesSz cx="6858000" cy="9945688"/>
  <p:defaultTextStyle>
    <a:defPPr>
      <a:defRPr lang="it-IT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1347E"/>
    <a:srgbClr val="D40050"/>
    <a:srgbClr val="BFBFBF"/>
    <a:srgbClr val="FFFFFF"/>
    <a:srgbClr val="CCFFCC"/>
    <a:srgbClr val="FFDA11"/>
    <a:srgbClr val="FBD4BF"/>
    <a:srgbClr val="17A096"/>
    <a:srgbClr val="DBEEF4"/>
    <a:srgbClr val="C050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4" autoAdjust="0"/>
    <p:restoredTop sz="94591" autoAdjust="0"/>
  </p:normalViewPr>
  <p:slideViewPr>
    <p:cSldViewPr snapToGrid="0" snapToObjects="1">
      <p:cViewPr>
        <p:scale>
          <a:sx n="46" d="100"/>
          <a:sy n="46" d="100"/>
        </p:scale>
        <p:origin x="-1758" y="-408"/>
      </p:cViewPr>
      <p:guideLst>
        <p:guide orient="horz" pos="2382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12336F75-6910-1240-B43A-F5172CBFD72E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93750" y="746125"/>
            <a:ext cx="52705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1" y="4724203"/>
            <a:ext cx="5486400" cy="4475559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6677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4" y="9446677"/>
            <a:ext cx="2971800" cy="49728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700E4A9B-8FB0-7F46-919A-CF2E1BBEBD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8121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14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63F23E-51CE-443B-B67A-470BC04DF98B}" type="slidenum">
              <a:rPr lang="it-IT"/>
              <a:pPr/>
              <a:t>12</a:t>
            </a:fld>
            <a:endParaRPr lang="it-IT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5338" y="746125"/>
            <a:ext cx="5267325" cy="3729038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63F23E-51CE-443B-B67A-470BC04DF98B}" type="slidenum">
              <a:rPr lang="it-IT"/>
              <a:pPr/>
              <a:t>13</a:t>
            </a:fld>
            <a:endParaRPr lang="it-IT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5338" y="746125"/>
            <a:ext cx="5267325" cy="3729038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4A9B-8FB0-7F46-919A-CF2E1BBEBDE8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93750" y="746125"/>
            <a:ext cx="5270500" cy="37290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4A9B-8FB0-7F46-919A-CF2E1BBEBDE8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74940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93750" y="746125"/>
            <a:ext cx="5270500" cy="37290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4A9B-8FB0-7F46-919A-CF2E1BBEBDE8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74940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93750" y="746125"/>
            <a:ext cx="5270500" cy="37290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E4A9B-8FB0-7F46-919A-CF2E1BBEBDE8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7494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1648" y="2349387"/>
            <a:ext cx="9085342" cy="1621111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03297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52761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6198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059363" y="334378"/>
            <a:ext cx="2809479" cy="7116431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5360" y="334378"/>
            <a:ext cx="8255860" cy="7116431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1712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3194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4328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4328" y="3205460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3418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5363" y="1946734"/>
            <a:ext cx="5531741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35246" y="1946734"/>
            <a:ext cx="5533596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1852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4433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4433" y="1692890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34433" y="2398405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429680" y="1692890"/>
            <a:ext cx="4724525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429680" y="2398405"/>
            <a:ext cx="4724525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5440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1269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5703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4434" y="301113"/>
            <a:ext cx="3516487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78960" y="301115"/>
            <a:ext cx="5975247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4434" y="1582597"/>
            <a:ext cx="3516487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90270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9607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34433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4433" y="1764667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34433" y="7009643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BA39E-EE4D-0E4C-8E3D-F6ECA05B88BC}" type="datetimeFigureOut">
              <a:rPr lang="it-IT" smtClean="0"/>
              <a:pPr/>
              <a:t>30/09/2015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651953" y="7009643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660190" y="7009643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B794E-8CBD-D04E-B1E5-42BFF83921C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8058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file:///C:\Users\renato\Desktop\MENAGE\Pres_Menage_Futura\elettrorep_pos.mpg" TargetMode="External"/><Relationship Id="rId1" Type="http://schemas.openxmlformats.org/officeDocument/2006/relationships/video" Target="file:///C:\Users\renato\Desktop\MENAGE\Pres_Menage_Futura\elettroporazione.mpg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8.jpe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 flipV="1">
            <a:off x="0" y="114762"/>
            <a:ext cx="10688638" cy="211647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 flipV="1">
            <a:off x="0" y="-1"/>
            <a:ext cx="10688638" cy="2469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3462475" y="4608999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BlairMdITC TT-Medium"/>
              </a:rPr>
              <a:t>tra natura e tecnologia</a:t>
            </a:r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823" y="7242775"/>
            <a:ext cx="10814281" cy="4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magine 9" descr="menag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0825" y="2667000"/>
            <a:ext cx="8003475" cy="20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6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nato\Desktop\menage\img-menage\donna_sf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199" y="1312473"/>
            <a:ext cx="10730185" cy="64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ttangolo 28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entury Gothic" panose="020B0502020202020204" pitchFamily="34" charset="0"/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-11440" y="322597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/>
          <p:cNvGrpSpPr/>
          <p:nvPr/>
        </p:nvGrpSpPr>
        <p:grpSpPr>
          <a:xfrm>
            <a:off x="-22652" y="0"/>
            <a:ext cx="10711290" cy="929353"/>
            <a:chOff x="-1363623" y="-1047666"/>
            <a:chExt cx="10711290" cy="929353"/>
          </a:xfrm>
        </p:grpSpPr>
        <p:pic>
          <p:nvPicPr>
            <p:cNvPr id="47" name="Immagine 46" descr="menage_logo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70815" y="-601784"/>
              <a:ext cx="1683443" cy="446071"/>
            </a:xfrm>
            <a:prstGeom prst="rect">
              <a:avLst/>
            </a:prstGeom>
          </p:spPr>
        </p:pic>
        <p:sp>
          <p:nvSpPr>
            <p:cNvPr id="48" name="Rettangolo 47"/>
            <p:cNvSpPr/>
            <p:nvPr/>
          </p:nvSpPr>
          <p:spPr>
            <a:xfrm>
              <a:off x="-1363623" y="-155713"/>
              <a:ext cx="10688638" cy="37400"/>
            </a:xfrm>
            <a:prstGeom prst="rect">
              <a:avLst/>
            </a:prstGeom>
            <a:solidFill>
              <a:srgbClr val="E1347E"/>
            </a:solidFill>
            <a:ln w="63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-1363623" y="-1047666"/>
              <a:ext cx="10711290" cy="359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410325" y="1312473"/>
            <a:ext cx="398825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32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…Analogamente,</a:t>
            </a:r>
            <a:endParaRPr lang="it-IT" sz="3200" b="1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72384" y="3646901"/>
            <a:ext cx="528654" cy="564947"/>
            <a:chOff x="6178249" y="1230389"/>
            <a:chExt cx="528654" cy="564947"/>
          </a:xfrm>
        </p:grpSpPr>
        <p:cxnSp>
          <p:nvCxnSpPr>
            <p:cNvPr id="16" name="Connettore 1 15"/>
            <p:cNvCxnSpPr/>
            <p:nvPr/>
          </p:nvCxnSpPr>
          <p:spPr>
            <a:xfrm>
              <a:off x="6178249" y="1230389"/>
              <a:ext cx="0" cy="564947"/>
            </a:xfrm>
            <a:prstGeom prst="line">
              <a:avLst/>
            </a:prstGeom>
            <a:ln>
              <a:solidFill>
                <a:srgbClr val="E134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flipH="1">
              <a:off x="6178249" y="1230389"/>
              <a:ext cx="528654" cy="0"/>
            </a:xfrm>
            <a:prstGeom prst="line">
              <a:avLst/>
            </a:prstGeom>
            <a:ln>
              <a:solidFill>
                <a:srgbClr val="E134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asellaDiTesto 18"/>
          <p:cNvSpPr txBox="1"/>
          <p:nvPr/>
        </p:nvSpPr>
        <p:spPr>
          <a:xfrm>
            <a:off x="154995" y="2345935"/>
            <a:ext cx="7135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Aladino </a:t>
            </a:r>
            <a:r>
              <a:rPr lang="it-IT" sz="3600" b="1" i="1" dirty="0" smtClean="0">
                <a:solidFill>
                  <a:srgbClr val="E1347E"/>
                </a:solidFill>
                <a:latin typeface="Century Gothic"/>
                <a:cs typeface="Century Gothic"/>
              </a:rPr>
              <a:t>comunica</a:t>
            </a:r>
            <a:r>
              <a:rPr lang="it-IT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con la pelle</a:t>
            </a:r>
            <a:endParaRPr lang="it-IT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-186056" y="3587361"/>
            <a:ext cx="64922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Gli </a:t>
            </a:r>
            <a:r>
              <a:rPr lang="it-IT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stimoli elettrici  </a:t>
            </a:r>
            <a:r>
              <a:rPr lang="it-IT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generati </a:t>
            </a:r>
            <a:r>
              <a:rPr lang="it-IT" sz="2400" dirty="0">
                <a:solidFill>
                  <a:schemeClr val="bg1"/>
                </a:solidFill>
                <a:latin typeface="Century Gothic"/>
                <a:cs typeface="Century Gothic"/>
              </a:rPr>
              <a:t>da </a:t>
            </a:r>
            <a:r>
              <a:rPr lang="it-IT" sz="2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Aladino</a:t>
            </a:r>
            <a:r>
              <a:rPr lang="it-IT" sz="24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inducono la pelle ad assorbire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 le sostanze contenute nei cosmetici rendendo la pelle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temporaneamente permeabile.</a:t>
            </a:r>
          </a:p>
        </p:txBody>
      </p:sp>
      <p:grpSp>
        <p:nvGrpSpPr>
          <p:cNvPr id="28" name="Gruppo 27"/>
          <p:cNvGrpSpPr/>
          <p:nvPr/>
        </p:nvGrpSpPr>
        <p:grpSpPr>
          <a:xfrm rot="10800000">
            <a:off x="5206120" y="5827710"/>
            <a:ext cx="528654" cy="564947"/>
            <a:chOff x="5568649" y="2083126"/>
            <a:chExt cx="528654" cy="564947"/>
          </a:xfrm>
        </p:grpSpPr>
        <p:cxnSp>
          <p:nvCxnSpPr>
            <p:cNvPr id="30" name="Connettore 1 29"/>
            <p:cNvCxnSpPr/>
            <p:nvPr/>
          </p:nvCxnSpPr>
          <p:spPr>
            <a:xfrm>
              <a:off x="5568649" y="2083126"/>
              <a:ext cx="0" cy="564947"/>
            </a:xfrm>
            <a:prstGeom prst="line">
              <a:avLst/>
            </a:prstGeom>
            <a:ln>
              <a:solidFill>
                <a:srgbClr val="E134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 flipH="1">
              <a:off x="5568649" y="2083126"/>
              <a:ext cx="528654" cy="0"/>
            </a:xfrm>
            <a:prstGeom prst="line">
              <a:avLst/>
            </a:prstGeom>
            <a:ln>
              <a:solidFill>
                <a:srgbClr val="E134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2292063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entury Gothic" panose="020B0502020202020204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4875"/>
            <a:ext cx="10691738" cy="645435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763485" y="967178"/>
            <a:ext cx="9257671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dirty="0" smtClean="0">
                <a:solidFill>
                  <a:srgbClr val="E1347E"/>
                </a:solidFill>
                <a:latin typeface="Century Gothic"/>
                <a:cs typeface="Century Gothic"/>
              </a:rPr>
              <a:t>Dal Sapiente connubio tra Natura </a:t>
            </a:r>
          </a:p>
          <a:p>
            <a:pPr algn="ctr">
              <a:lnSpc>
                <a:spcPct val="120000"/>
              </a:lnSpc>
            </a:pPr>
            <a:r>
              <a:rPr lang="it-IT" sz="2400" dirty="0" smtClean="0">
                <a:solidFill>
                  <a:srgbClr val="E1347E"/>
                </a:solidFill>
                <a:latin typeface="Century Gothic"/>
                <a:cs typeface="Century Gothic"/>
              </a:rPr>
              <a:t>e Tecnologia nasce  </a:t>
            </a:r>
            <a:r>
              <a:rPr lang="it-IT" sz="2400" b="1" dirty="0" err="1" smtClean="0">
                <a:solidFill>
                  <a:srgbClr val="E1347E"/>
                </a:solidFill>
                <a:latin typeface="Century Gothic"/>
                <a:cs typeface="Century Gothic"/>
              </a:rPr>
              <a:t>Menage</a:t>
            </a:r>
            <a:r>
              <a:rPr lang="it-IT" sz="24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 Futura</a:t>
            </a:r>
            <a:r>
              <a:rPr lang="it-IT" sz="2400" dirty="0" smtClean="0">
                <a:solidFill>
                  <a:srgbClr val="E1347E"/>
                </a:solidFill>
                <a:latin typeface="Century Gothic"/>
                <a:cs typeface="Century Gothic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it-IT" sz="2400" dirty="0" smtClean="0">
                <a:solidFill>
                  <a:srgbClr val="E1347E"/>
                </a:solidFill>
                <a:latin typeface="Century Gothic"/>
                <a:cs typeface="Century Gothic"/>
              </a:rPr>
              <a:t> la linea cosmetica che unisce l’efficacia della </a:t>
            </a:r>
            <a:r>
              <a:rPr lang="it-IT" sz="2400" b="1" dirty="0" err="1" smtClean="0">
                <a:solidFill>
                  <a:srgbClr val="E1347E"/>
                </a:solidFill>
                <a:latin typeface="Century Gothic"/>
                <a:cs typeface="Century Gothic"/>
              </a:rPr>
              <a:t>mesoporazione</a:t>
            </a:r>
            <a:r>
              <a:rPr lang="it-IT" sz="2400" dirty="0" err="1" smtClean="0">
                <a:solidFill>
                  <a:srgbClr val="E1347E"/>
                </a:solidFill>
                <a:latin typeface="Century Gothic"/>
                <a:cs typeface="Century Gothic"/>
              </a:rPr>
              <a:t>*</a:t>
            </a:r>
            <a:r>
              <a:rPr lang="it-IT" sz="2400" dirty="0" smtClean="0">
                <a:solidFill>
                  <a:srgbClr val="E1347E"/>
                </a:solidFill>
                <a:latin typeface="Century Gothic"/>
                <a:cs typeface="Century Gothic"/>
              </a:rPr>
              <a:t> alla semplicità della cosmetologia    </a:t>
            </a:r>
            <a:endParaRPr lang="it-IT" sz="2400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071346" y="6905149"/>
            <a:ext cx="3660297" cy="369332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  <a:latin typeface="Century Gothic"/>
                <a:cs typeface="Century Gothic"/>
              </a:rPr>
              <a:t>*</a:t>
            </a:r>
            <a:r>
              <a:rPr lang="it-IT" sz="1800" dirty="0" smtClean="0">
                <a:solidFill>
                  <a:schemeClr val="bg1"/>
                </a:solidFill>
                <a:latin typeface="Century Gothic"/>
                <a:cs typeface="Century Gothic"/>
              </a:rPr>
              <a:t>Metodica brevettata</a:t>
            </a:r>
            <a:endParaRPr lang="it-IT" sz="1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9621902" y="5843918"/>
            <a:ext cx="954024" cy="954024"/>
            <a:chOff x="9621902" y="5843918"/>
            <a:chExt cx="954024" cy="954024"/>
          </a:xfrm>
        </p:grpSpPr>
        <p:pic>
          <p:nvPicPr>
            <p:cNvPr id="23" name="Immagine 22" descr="ico_chirurgia-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7100000">
              <a:off x="9621902" y="5843918"/>
              <a:ext cx="954024" cy="954024"/>
            </a:xfrm>
            <a:prstGeom prst="rect">
              <a:avLst/>
            </a:prstGeom>
          </p:spPr>
        </p:pic>
        <p:cxnSp>
          <p:nvCxnSpPr>
            <p:cNvPr id="25" name="Connettore 1 24"/>
            <p:cNvCxnSpPr/>
            <p:nvPr/>
          </p:nvCxnSpPr>
          <p:spPr>
            <a:xfrm>
              <a:off x="9782147" y="6023041"/>
              <a:ext cx="635734" cy="6357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uppo 13"/>
          <p:cNvGrpSpPr/>
          <p:nvPr/>
        </p:nvGrpSpPr>
        <p:grpSpPr>
          <a:xfrm>
            <a:off x="8560671" y="5843918"/>
            <a:ext cx="954024" cy="954024"/>
            <a:chOff x="8560671" y="5843918"/>
            <a:chExt cx="954024" cy="954024"/>
          </a:xfrm>
        </p:grpSpPr>
        <p:pic>
          <p:nvPicPr>
            <p:cNvPr id="38" name="Immagine 37" descr="ico_chirurgia-0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60671" y="5843918"/>
              <a:ext cx="954024" cy="954024"/>
            </a:xfrm>
            <a:prstGeom prst="rect">
              <a:avLst/>
            </a:prstGeom>
          </p:spPr>
        </p:pic>
        <p:cxnSp>
          <p:nvCxnSpPr>
            <p:cNvPr id="39" name="Connettore 1 38"/>
            <p:cNvCxnSpPr/>
            <p:nvPr/>
          </p:nvCxnSpPr>
          <p:spPr>
            <a:xfrm>
              <a:off x="8745611" y="6023041"/>
              <a:ext cx="635734" cy="6357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67499461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Oval 3"/>
          <p:cNvSpPr>
            <a:spLocks noChangeArrowheads="1"/>
          </p:cNvSpPr>
          <p:nvPr/>
        </p:nvSpPr>
        <p:spPr bwMode="auto">
          <a:xfrm>
            <a:off x="3936868" y="2352887"/>
            <a:ext cx="2846592" cy="1253472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50000">
                <a:srgbClr val="FFFFFF"/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lIns="104287" tIns="52144" rIns="104287" bIns="52144" anchor="ctr"/>
          <a:lstStyle/>
          <a:p>
            <a:pPr algn="ctr"/>
            <a:r>
              <a:rPr lang="en-GB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Elettroporazione</a:t>
            </a:r>
            <a:endParaRPr lang="it-IT" sz="18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7945107" y="2773045"/>
            <a:ext cx="2508156" cy="65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Aumenta la permeabilità della pelle</a:t>
            </a: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8123251" y="4787998"/>
            <a:ext cx="1660816" cy="3823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4287" tIns="52144" rIns="104287" bIns="52144"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Forza  </a:t>
            </a:r>
            <a:r>
              <a:rPr lang="it-IT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 Spinta</a:t>
            </a:r>
            <a:endParaRPr 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965315" y="3947681"/>
            <a:ext cx="1076286" cy="2088538"/>
            <a:chOff x="3312" y="2168"/>
            <a:chExt cx="580" cy="1193"/>
          </a:xfrm>
          <a:solidFill>
            <a:srgbClr val="D40050"/>
          </a:solidFill>
        </p:grpSpPr>
        <p:sp>
          <p:nvSpPr>
            <p:cNvPr id="194571" name="AutoShape 11"/>
            <p:cNvSpPr>
              <a:spLocks/>
            </p:cNvSpPr>
            <p:nvPr/>
          </p:nvSpPr>
          <p:spPr bwMode="auto">
            <a:xfrm>
              <a:off x="3312" y="2168"/>
              <a:ext cx="96" cy="1193"/>
            </a:xfrm>
            <a:prstGeom prst="rightBrace">
              <a:avLst>
                <a:gd name="adj1" fmla="val 103559"/>
                <a:gd name="adj2" fmla="val 50000"/>
              </a:avLst>
            </a:prstGeom>
            <a:grp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100" dirty="0">
                <a:effectLst>
                  <a:outerShdw blurRad="38100" dist="38100" dir="2700000" algn="tl">
                    <a:srgbClr val="FFFFFF"/>
                  </a:outerShdw>
                </a:effectLst>
                <a:latin typeface="BankGothic Md BT" pitchFamily="34" charset="0"/>
              </a:endParaRPr>
            </a:p>
          </p:txBody>
        </p:sp>
        <p:sp>
          <p:nvSpPr>
            <p:cNvPr id="20494" name="AutoShape 12"/>
            <p:cNvSpPr>
              <a:spLocks noChangeArrowheads="1"/>
            </p:cNvSpPr>
            <p:nvPr/>
          </p:nvSpPr>
          <p:spPr bwMode="auto">
            <a:xfrm>
              <a:off x="3425" y="2705"/>
              <a:ext cx="467" cy="119"/>
            </a:xfrm>
            <a:prstGeom prst="rightArrow">
              <a:avLst>
                <a:gd name="adj1" fmla="val 50000"/>
                <a:gd name="adj2" fmla="val 98109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94573" name="AutoShape 13"/>
          <p:cNvSpPr>
            <a:spLocks noChangeArrowheads="1"/>
          </p:cNvSpPr>
          <p:nvPr/>
        </p:nvSpPr>
        <p:spPr bwMode="auto">
          <a:xfrm>
            <a:off x="6965315" y="2857077"/>
            <a:ext cx="914844" cy="208329"/>
          </a:xfrm>
          <a:prstGeom prst="rightArrow">
            <a:avLst>
              <a:gd name="adj1" fmla="val 50000"/>
              <a:gd name="adj2" fmla="val 103571"/>
            </a:avLst>
          </a:prstGeom>
          <a:solidFill>
            <a:srgbClr val="D40050"/>
          </a:solidFill>
          <a:ln w="9525">
            <a:noFill/>
            <a:miter lim="800000"/>
            <a:headEnd/>
            <a:tailEnd/>
          </a:ln>
        </p:spPr>
        <p:txBody>
          <a:bodyPr wrap="none" lIns="104287" tIns="52144" rIns="104287" bIns="52144" anchor="ctr"/>
          <a:lstStyle/>
          <a:p>
            <a:endParaRPr lang="it-IT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037074" y="3751607"/>
            <a:ext cx="2644325" cy="2298617"/>
            <a:chOff x="1158" y="2048"/>
            <a:chExt cx="1425" cy="1313"/>
          </a:xfrm>
        </p:grpSpPr>
        <p:sp>
          <p:nvSpPr>
            <p:cNvPr id="20490" name="Oval 7"/>
            <p:cNvSpPr>
              <a:spLocks noChangeArrowheads="1"/>
            </p:cNvSpPr>
            <p:nvPr/>
          </p:nvSpPr>
          <p:spPr bwMode="auto">
            <a:xfrm>
              <a:off x="1268" y="2884"/>
              <a:ext cx="1205" cy="477"/>
            </a:xfrm>
            <a:prstGeom prst="ellipse">
              <a:avLst/>
            </a:prstGeom>
            <a:gradFill rotWithShape="1">
              <a:gsLst>
                <a:gs pos="0">
                  <a:srgbClr val="0099CC"/>
                </a:gs>
                <a:gs pos="50000">
                  <a:srgbClr val="FFFFFF"/>
                </a:gs>
                <a:gs pos="100000">
                  <a:srgbClr val="0099CC"/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gradiente</a:t>
              </a:r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 PH</a:t>
              </a:r>
              <a:endPara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20491" name="Oval 6"/>
            <p:cNvSpPr>
              <a:spLocks noChangeArrowheads="1"/>
            </p:cNvSpPr>
            <p:nvPr/>
          </p:nvSpPr>
          <p:spPr bwMode="auto">
            <a:xfrm>
              <a:off x="1213" y="2466"/>
              <a:ext cx="1315" cy="477"/>
            </a:xfrm>
            <a:prstGeom prst="ellipse">
              <a:avLst/>
            </a:prstGeom>
            <a:gradFill rotWithShape="1">
              <a:gsLst>
                <a:gs pos="0">
                  <a:srgbClr val="CC66FF"/>
                </a:gs>
                <a:gs pos="50000">
                  <a:srgbClr val="FFFFFF"/>
                </a:gs>
                <a:gs pos="100000">
                  <a:srgbClr val="CC66FF"/>
                </a:gs>
              </a:gsLst>
              <a:lin ang="5400000" scaled="1"/>
            </a:gradFill>
            <a:ln w="9525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r>
                <a:rPr lang="en-GB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Pressione</a:t>
              </a:r>
              <a:r>
                <a:rPr lang="en-GB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 </a:t>
              </a:r>
              <a:r>
                <a:rPr lang="en-GB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meccanica</a:t>
              </a:r>
              <a:endPara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  <a:p>
              <a:pPr algn="ctr"/>
              <a:endParaRPr lang="it-IT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BankGothic Md BT" pitchFamily="34" charset="0"/>
              </a:endParaRPr>
            </a:p>
          </p:txBody>
        </p:sp>
        <p:sp>
          <p:nvSpPr>
            <p:cNvPr id="20492" name="Oval 5"/>
            <p:cNvSpPr>
              <a:spLocks noChangeArrowheads="1"/>
            </p:cNvSpPr>
            <p:nvPr/>
          </p:nvSpPr>
          <p:spPr bwMode="auto">
            <a:xfrm>
              <a:off x="1158" y="2048"/>
              <a:ext cx="1425" cy="537"/>
            </a:xfrm>
            <a:prstGeom prst="ellipse">
              <a:avLst/>
            </a:prstGeom>
            <a:gradFill rotWithShape="1">
              <a:gsLst>
                <a:gs pos="0">
                  <a:srgbClr val="9966FF"/>
                </a:gs>
                <a:gs pos="50000">
                  <a:srgbClr val="FFFFFF"/>
                </a:gs>
                <a:gs pos="100000">
                  <a:srgbClr val="9966FF"/>
                </a:gs>
              </a:gsLst>
              <a:lin ang="5400000" scaled="1"/>
            </a:gradFill>
            <a:ln w="9525">
              <a:solidFill>
                <a:srgbClr val="6B51A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Elettrorepulsione</a:t>
              </a:r>
              <a:endPara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-22652" y="-1333"/>
            <a:ext cx="10714390" cy="966753"/>
            <a:chOff x="-22652" y="-1333"/>
            <a:chExt cx="10714390" cy="966753"/>
          </a:xfrm>
        </p:grpSpPr>
        <p:sp>
          <p:nvSpPr>
            <p:cNvPr id="16" name="Rettangolo 15"/>
            <p:cNvSpPr/>
            <p:nvPr/>
          </p:nvSpPr>
          <p:spPr>
            <a:xfrm>
              <a:off x="-22652" y="358664"/>
              <a:ext cx="10711290" cy="5693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Immagine 16" descr="menage_logo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734438" y="481949"/>
              <a:ext cx="1683443" cy="446071"/>
            </a:xfrm>
            <a:prstGeom prst="rect">
              <a:avLst/>
            </a:prstGeom>
          </p:spPr>
        </p:pic>
        <p:sp>
          <p:nvSpPr>
            <p:cNvPr id="18" name="Rettangolo 17"/>
            <p:cNvSpPr/>
            <p:nvPr/>
          </p:nvSpPr>
          <p:spPr>
            <a:xfrm>
              <a:off x="0" y="928020"/>
              <a:ext cx="10688638" cy="37400"/>
            </a:xfrm>
            <a:prstGeom prst="rect">
              <a:avLst/>
            </a:prstGeom>
            <a:solidFill>
              <a:srgbClr val="E1347E"/>
            </a:solidFill>
            <a:ln w="63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-19552" y="-1333"/>
              <a:ext cx="10711290" cy="359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CasellaDiTesto 19"/>
          <p:cNvSpPr txBox="1"/>
          <p:nvPr/>
        </p:nvSpPr>
        <p:spPr>
          <a:xfrm rot="16200000">
            <a:off x="1111075" y="3875452"/>
            <a:ext cx="3672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MESOPORAZIONE</a:t>
            </a:r>
            <a:endParaRPr lang="it-IT" sz="2000" b="1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1" name="Immagine 20" descr="aladino_and_pac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237"/>
          <a:stretch/>
        </p:blipFill>
        <p:spPr>
          <a:xfrm>
            <a:off x="103910" y="1564525"/>
            <a:ext cx="2204678" cy="562989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45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animBg="1"/>
      <p:bldP spid="194568" grpId="0" animBg="1"/>
      <p:bldP spid="194569" grpId="0" animBg="1"/>
      <p:bldP spid="1945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14"/>
          <p:cNvGrpSpPr/>
          <p:nvPr/>
        </p:nvGrpSpPr>
        <p:grpSpPr>
          <a:xfrm>
            <a:off x="-22652" y="-1333"/>
            <a:ext cx="10714390" cy="966753"/>
            <a:chOff x="-22652" y="-1333"/>
            <a:chExt cx="10714390" cy="966753"/>
          </a:xfrm>
        </p:grpSpPr>
        <p:sp>
          <p:nvSpPr>
            <p:cNvPr id="16" name="Rettangolo 15"/>
            <p:cNvSpPr/>
            <p:nvPr/>
          </p:nvSpPr>
          <p:spPr>
            <a:xfrm>
              <a:off x="-22652" y="358664"/>
              <a:ext cx="10711290" cy="5693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Immagine 16" descr="menage_logo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734438" y="481949"/>
              <a:ext cx="1683443" cy="446071"/>
            </a:xfrm>
            <a:prstGeom prst="rect">
              <a:avLst/>
            </a:prstGeom>
          </p:spPr>
        </p:pic>
        <p:sp>
          <p:nvSpPr>
            <p:cNvPr id="18" name="Rettangolo 17"/>
            <p:cNvSpPr/>
            <p:nvPr/>
          </p:nvSpPr>
          <p:spPr>
            <a:xfrm>
              <a:off x="0" y="928020"/>
              <a:ext cx="10688638" cy="37400"/>
            </a:xfrm>
            <a:prstGeom prst="rect">
              <a:avLst/>
            </a:prstGeom>
            <a:solidFill>
              <a:srgbClr val="E1347E"/>
            </a:solidFill>
            <a:ln w="63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-19552" y="-1333"/>
              <a:ext cx="10711290" cy="359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CasellaDiTesto 19"/>
          <p:cNvSpPr txBox="1"/>
          <p:nvPr/>
        </p:nvSpPr>
        <p:spPr>
          <a:xfrm rot="16200000">
            <a:off x="1111075" y="3875452"/>
            <a:ext cx="3672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MESOPORAZIONE</a:t>
            </a:r>
            <a:endParaRPr lang="it-IT" sz="2000" b="1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1" name="Immagine 20" descr="aladino_and_pack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237"/>
          <a:stretch/>
        </p:blipFill>
        <p:spPr>
          <a:xfrm>
            <a:off x="103910" y="1564525"/>
            <a:ext cx="2204678" cy="5629895"/>
          </a:xfrm>
          <a:prstGeom prst="rect">
            <a:avLst/>
          </a:prstGeom>
        </p:spPr>
      </p:pic>
      <p:pic>
        <p:nvPicPr>
          <p:cNvPr id="22" name="elettroporazion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819524" y="1069330"/>
            <a:ext cx="3846807" cy="2885105"/>
          </a:xfrm>
          <a:prstGeom prst="rect">
            <a:avLst/>
          </a:prstGeom>
        </p:spPr>
      </p:pic>
      <p:pic>
        <p:nvPicPr>
          <p:cNvPr id="23" name="elettrorep_pos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3819525" y="4218707"/>
            <a:ext cx="3864220" cy="2898165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7897089" y="2239486"/>
            <a:ext cx="266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D40050"/>
                </a:solidFill>
              </a:rPr>
              <a:t>Elettroporazione</a:t>
            </a:r>
            <a:endParaRPr lang="it-IT" sz="2800" b="1" dirty="0">
              <a:solidFill>
                <a:srgbClr val="D4005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8020600" y="5129435"/>
            <a:ext cx="2365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D40050"/>
                </a:solidFill>
              </a:rPr>
              <a:t>Forza di Spinta</a:t>
            </a:r>
            <a:endParaRPr lang="it-IT" sz="2800" b="1" dirty="0">
              <a:solidFill>
                <a:srgbClr val="D4005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3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entury Gothic" panose="020B0502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-25752" y="359997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4646" y="495461"/>
            <a:ext cx="1683443" cy="446071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-3100" y="929353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-22652" y="0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17500" y="1169953"/>
            <a:ext cx="5575300" cy="594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E1347E"/>
                </a:solidFill>
                <a:latin typeface="Century Gothic"/>
                <a:cs typeface="Century Gothic"/>
              </a:rPr>
              <a:t>Detersione</a:t>
            </a:r>
            <a:endParaRPr lang="it-IT" sz="2000" dirty="0">
              <a:solidFill>
                <a:srgbClr val="E1347E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Mousse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Lozione 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Micellare</a:t>
            </a:r>
            <a:endParaRPr lang="it-IT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Latte 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Scrub</a:t>
            </a:r>
            <a:endParaRPr lang="it-IT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  <a:p>
            <a:endParaRPr lang="it-IT" sz="1600" dirty="0" smtClean="0"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E1347E"/>
                </a:solidFill>
                <a:latin typeface="Century Gothic"/>
                <a:cs typeface="Century Gothic"/>
              </a:rPr>
              <a:t>Viso – </a:t>
            </a:r>
            <a:r>
              <a:rPr lang="it-IT" sz="2000" dirty="0" smtClean="0">
                <a:solidFill>
                  <a:srgbClr val="E1347E"/>
                </a:solidFill>
                <a:latin typeface="Century Gothic"/>
                <a:cs typeface="Century Gothic"/>
              </a:rPr>
              <a:t>Trattamenti </a:t>
            </a:r>
            <a:r>
              <a:rPr lang="it-IT" sz="2000" dirty="0">
                <a:solidFill>
                  <a:srgbClr val="E1347E"/>
                </a:solidFill>
                <a:latin typeface="Century Gothic"/>
                <a:cs typeface="Century Gothic"/>
              </a:rPr>
              <a:t>specifici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Maschera Ialuronica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Idratante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Spianante rughe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Contorno occhi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Pelle impura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Pelle sensibile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Schiarente</a:t>
            </a:r>
          </a:p>
          <a:p>
            <a:endParaRPr lang="it-IT" sz="1600" dirty="0">
              <a:latin typeface="Century Gothic"/>
              <a:cs typeface="Century Gothic"/>
            </a:endParaRPr>
          </a:p>
          <a:p>
            <a:r>
              <a:rPr lang="it-IT" sz="2000" dirty="0">
                <a:solidFill>
                  <a:srgbClr val="E1347E"/>
                </a:solidFill>
                <a:latin typeface="Century Gothic"/>
                <a:cs typeface="Century Gothic"/>
              </a:rPr>
              <a:t>Corpo - T</a:t>
            </a:r>
            <a:r>
              <a:rPr lang="it-IT" sz="2000" dirty="0" smtClean="0">
                <a:solidFill>
                  <a:srgbClr val="E1347E"/>
                </a:solidFill>
                <a:latin typeface="Century Gothic"/>
                <a:cs typeface="Century Gothic"/>
              </a:rPr>
              <a:t>rattamenti specifici e benessere</a:t>
            </a:r>
            <a:endParaRPr lang="it-IT" sz="2000" dirty="0">
              <a:solidFill>
                <a:srgbClr val="E1347E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Dimagrante/Anticellulite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Idratante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Volumizzante seno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Smagliature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Lozione mani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Lozione piedi</a:t>
            </a:r>
          </a:p>
          <a:p>
            <a:endParaRPr lang="it-IT" sz="1600" dirty="0">
              <a:latin typeface="Century Gothic"/>
              <a:cs typeface="Century Gothic"/>
            </a:endParaRPr>
          </a:p>
        </p:txBody>
      </p:sp>
      <p:pic>
        <p:nvPicPr>
          <p:cNvPr id="16" name="Immagine 15" descr="foglia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0306" flipH="1">
            <a:off x="4197368" y="1370115"/>
            <a:ext cx="6151009" cy="5155891"/>
          </a:xfrm>
          <a:prstGeom prst="rect">
            <a:avLst/>
          </a:prstGeom>
        </p:spPr>
      </p:pic>
      <p:pic>
        <p:nvPicPr>
          <p:cNvPr id="17" name="Immagine 16" descr="foglia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67612" y="973401"/>
            <a:ext cx="933973" cy="867377"/>
          </a:xfrm>
          <a:prstGeom prst="rect">
            <a:avLst/>
          </a:prstGeom>
        </p:spPr>
      </p:pic>
      <p:pic>
        <p:nvPicPr>
          <p:cNvPr id="18" name="Immagine 17" descr="foglia-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3201" y="6213505"/>
            <a:ext cx="882504" cy="81957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7306" y="2023459"/>
            <a:ext cx="2840038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0007232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Vichy-idratazione-Pel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29" r="17749" b="4880"/>
          <a:stretch/>
        </p:blipFill>
        <p:spPr>
          <a:xfrm>
            <a:off x="0" y="965420"/>
            <a:ext cx="5020343" cy="647579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-8138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04799" y="393363"/>
            <a:ext cx="2482747" cy="527883"/>
          </a:xfrm>
          <a:prstGeom prst="rect">
            <a:avLst/>
          </a:prstGeom>
          <a:noFill/>
        </p:spPr>
        <p:txBody>
          <a:bodyPr wrap="square" lIns="96058" tIns="48029" rIns="96058" bIns="48029" rtlCol="0">
            <a:spAutoFit/>
          </a:bodyPr>
          <a:lstStyle/>
          <a:p>
            <a:pPr algn="r"/>
            <a:r>
              <a:rPr lang="it-IT" sz="2800" spc="315" dirty="0" smtClean="0">
                <a:solidFill>
                  <a:schemeClr val="bg1"/>
                </a:solidFill>
                <a:latin typeface="Century Gothic"/>
                <a:cs typeface="Century Gothic"/>
              </a:rPr>
              <a:t>Detersione</a:t>
            </a:r>
            <a:endParaRPr lang="it-IT" sz="2800" spc="315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5944559" y="4399523"/>
            <a:ext cx="2502755" cy="1258538"/>
            <a:chOff x="7550986" y="2337967"/>
            <a:chExt cx="2646389" cy="1315195"/>
          </a:xfrm>
        </p:grpSpPr>
        <p:sp>
          <p:nvSpPr>
            <p:cNvPr id="12" name="Rettangolo 11"/>
            <p:cNvSpPr/>
            <p:nvPr/>
          </p:nvSpPr>
          <p:spPr>
            <a:xfrm>
              <a:off x="7550986" y="2799545"/>
              <a:ext cx="2634868" cy="32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 smtClean="0">
                  <a:solidFill>
                    <a:srgbClr val="E53163"/>
                  </a:solidFill>
                  <a:latin typeface="Century Gothic"/>
                  <a:cs typeface="Century Gothic"/>
                </a:rPr>
                <a:t>Esfoliare e rigenerare 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550986" y="2337967"/>
              <a:ext cx="2646389" cy="32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it-IT" sz="1400" b="1" dirty="0" smtClean="0">
                  <a:solidFill>
                    <a:srgbClr val="E53163"/>
                  </a:solidFill>
                  <a:latin typeface="Century Gothic"/>
                  <a:cs typeface="Century Gothic"/>
                </a:rPr>
                <a:t>Detergere e idratare</a:t>
              </a:r>
              <a:endParaRPr lang="it-IT" sz="1400" b="1" kern="1200" dirty="0" smtClean="0">
                <a:solidFill>
                  <a:srgbClr val="E53163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7550986" y="3331530"/>
              <a:ext cx="2596553" cy="32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kern="1200" dirty="0" smtClean="0">
                  <a:solidFill>
                    <a:srgbClr val="E53163"/>
                  </a:solidFill>
                  <a:latin typeface="Century Gothic"/>
                  <a:cs typeface="Century Gothic"/>
                </a:rPr>
                <a:t>Tonificare e ossigenare </a:t>
              </a:r>
            </a:p>
          </p:txBody>
        </p:sp>
      </p:grpSp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941056" y="1931562"/>
            <a:ext cx="4066316" cy="231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dirty="0" smtClean="0">
                <a:latin typeface="Century Gothic"/>
                <a:cs typeface="Century Gothic"/>
              </a:rPr>
              <a:t>Inseparabili alleate </a:t>
            </a:r>
            <a:r>
              <a:rPr lang="it-IT" sz="1400" dirty="0">
                <a:latin typeface="Century Gothic"/>
                <a:cs typeface="Century Gothic"/>
              </a:rPr>
              <a:t>per la pulizia quotidiana di viso e collo. </a:t>
            </a:r>
            <a:endParaRPr lang="it-IT" sz="1400" dirty="0" smtClean="0"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r>
              <a:rPr lang="it-IT" sz="1400" dirty="0" smtClean="0">
                <a:latin typeface="Century Gothic"/>
                <a:cs typeface="Century Gothic"/>
              </a:rPr>
              <a:t>Assicurano </a:t>
            </a:r>
            <a:r>
              <a:rPr lang="it-IT" sz="1400" dirty="0">
                <a:latin typeface="Century Gothic"/>
                <a:cs typeface="Century Gothic"/>
              </a:rPr>
              <a:t>una detersione profonda, utilizzando tensioattivi </a:t>
            </a:r>
            <a:r>
              <a:rPr lang="it-IT" sz="1400" dirty="0" smtClean="0">
                <a:latin typeface="Century Gothic"/>
                <a:cs typeface="Century Gothic"/>
              </a:rPr>
              <a:t>ultra delicati </a:t>
            </a:r>
            <a:r>
              <a:rPr lang="it-IT" sz="1400" dirty="0">
                <a:latin typeface="Century Gothic"/>
                <a:cs typeface="Century Gothic"/>
              </a:rPr>
              <a:t>clinicamente testati.</a:t>
            </a:r>
          </a:p>
          <a:p>
            <a:pPr>
              <a:lnSpc>
                <a:spcPct val="150000"/>
              </a:lnSpc>
            </a:pPr>
            <a:r>
              <a:rPr lang="it-IT" sz="1400" dirty="0" smtClean="0">
                <a:latin typeface="Century Gothic"/>
                <a:cs typeface="Century Gothic"/>
              </a:rPr>
              <a:t>Ottimali </a:t>
            </a:r>
            <a:r>
              <a:rPr lang="it-IT" sz="1400" dirty="0">
                <a:latin typeface="Century Gothic"/>
                <a:cs typeface="Century Gothic"/>
              </a:rPr>
              <a:t>per rendere la pelle più ricettiva ai trattamenti successivi.</a:t>
            </a:r>
          </a:p>
        </p:txBody>
      </p:sp>
      <p:sp>
        <p:nvSpPr>
          <p:cNvPr id="10" name="Ovale 9"/>
          <p:cNvSpPr/>
          <p:nvPr/>
        </p:nvSpPr>
        <p:spPr>
          <a:xfrm>
            <a:off x="5788652" y="4463023"/>
            <a:ext cx="178532" cy="188811"/>
          </a:xfrm>
          <a:prstGeom prst="ellipse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5788652" y="4900700"/>
            <a:ext cx="178532" cy="188811"/>
          </a:xfrm>
          <a:prstGeom prst="ellipse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5788652" y="5405750"/>
            <a:ext cx="178532" cy="188811"/>
          </a:xfrm>
          <a:prstGeom prst="ellipse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4972202" y="1220677"/>
            <a:ext cx="2706091" cy="527883"/>
          </a:xfrm>
          <a:prstGeom prst="rect">
            <a:avLst/>
          </a:prstGeom>
          <a:noFill/>
        </p:spPr>
        <p:txBody>
          <a:bodyPr wrap="square" lIns="96058" tIns="48029" rIns="96058" bIns="48029" rtlCol="0">
            <a:spAutoFit/>
          </a:bodyPr>
          <a:lstStyle/>
          <a:p>
            <a:pPr algn="r"/>
            <a:r>
              <a:rPr lang="it-IT" sz="2800" spc="315" dirty="0" smtClean="0">
                <a:solidFill>
                  <a:srgbClr val="E1347E"/>
                </a:solidFill>
                <a:latin typeface="Century Gothic"/>
                <a:cs typeface="Century Gothic"/>
              </a:rPr>
              <a:t>Detersione</a:t>
            </a:r>
            <a:endParaRPr lang="it-IT" sz="2800" spc="315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cxnSp>
        <p:nvCxnSpPr>
          <p:cNvPr id="21" name="Connettore 1 20"/>
          <p:cNvCxnSpPr/>
          <p:nvPr/>
        </p:nvCxnSpPr>
        <p:spPr>
          <a:xfrm flipH="1" flipV="1">
            <a:off x="4972202" y="965420"/>
            <a:ext cx="48141" cy="6475790"/>
          </a:xfrm>
          <a:prstGeom prst="line">
            <a:avLst/>
          </a:prstGeom>
          <a:ln w="76200">
            <a:solidFill>
              <a:srgbClr val="E134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0572107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5375" y="6897834"/>
            <a:ext cx="1006125" cy="48461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91207" y="7058433"/>
            <a:ext cx="1163519" cy="261610"/>
          </a:xfrm>
          <a:prstGeom prst="rect">
            <a:avLst/>
          </a:prstGeom>
          <a:solidFill>
            <a:srgbClr val="D40050"/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bg1"/>
                </a:solidFill>
                <a:latin typeface="Century Gothic"/>
                <a:cs typeface="Century Gothic"/>
              </a:rPr>
              <a:t>COD. MD01</a:t>
            </a:r>
            <a:endParaRPr lang="it-IT" sz="11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061477" y="857630"/>
            <a:ext cx="2383522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Mousse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2" name="Immagine 21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9469" y="7058433"/>
            <a:ext cx="1007998" cy="132565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-19552" y="5965826"/>
            <a:ext cx="9426938" cy="830997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Mousse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detergente estremamente soffice e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piacevole al tatto,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facilita il naturale rinnovamento dell’epidermide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 ed effettua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una perfetta pulizia della pelle rendendola più ricettiva ai trattamenti successivi.</a:t>
            </a:r>
          </a:p>
        </p:txBody>
      </p:sp>
      <p:graphicFrame>
        <p:nvGraphicFramePr>
          <p:cNvPr id="21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0438129"/>
              </p:ext>
            </p:extLst>
          </p:nvPr>
        </p:nvGraphicFramePr>
        <p:xfrm>
          <a:off x="3555171" y="1507124"/>
          <a:ext cx="6845619" cy="3470910"/>
        </p:xfrm>
        <a:graphic>
          <a:graphicData uri="http://schemas.openxmlformats.org/drawingml/2006/table">
            <a:tbl>
              <a:tblPr/>
              <a:tblGrid>
                <a:gridCol w="2483757"/>
                <a:gridCol w="4361862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Tensioattivi ultradelicati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Dermocompatibili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e clinicamente testati, detergono delicatamente la cute donando un’eccezionale tocco vellutato.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Nanoingredienti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idratanti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Svolgono un’azione super idratante a rilascio controllato.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Estratto di Ginseng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E’ noto per la sua azione rivitalizzante, tonificante e che stimola la microcircolazione.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Acidi della frutta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Accelera il rinnovamento cellulare aumentano la luminosità della pelle, migliorando l’idratazione e l’elasticità dello strato corneo.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 lattico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Azione esfoliante. Favorisce il ricambio delle cellule cutanee. Normalizza il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pH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della pelle.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CasellaDiTesto 19"/>
          <p:cNvSpPr txBox="1"/>
          <p:nvPr/>
        </p:nvSpPr>
        <p:spPr>
          <a:xfrm>
            <a:off x="-98643" y="393363"/>
            <a:ext cx="5019790" cy="527883"/>
          </a:xfrm>
          <a:prstGeom prst="rect">
            <a:avLst/>
          </a:prstGeom>
          <a:noFill/>
        </p:spPr>
        <p:txBody>
          <a:bodyPr wrap="square" lIns="96058" tIns="48029" rIns="96058" bIns="48029" rtlCol="0">
            <a:spAutoFit/>
          </a:bodyPr>
          <a:lstStyle/>
          <a:p>
            <a:pPr algn="r"/>
            <a:r>
              <a:rPr lang="it-IT" sz="2800" spc="315" dirty="0" smtClean="0">
                <a:solidFill>
                  <a:schemeClr val="bg1"/>
                </a:solidFill>
                <a:latin typeface="Century Gothic"/>
                <a:cs typeface="Century Gothic"/>
              </a:rPr>
              <a:t>Linea Viso-Detersione</a:t>
            </a:r>
            <a:endParaRPr lang="it-IT" sz="2800" spc="315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5" name="Immagine 24" descr="mous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2349" y="526877"/>
            <a:ext cx="3511884" cy="5853141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431473" y="5465617"/>
            <a:ext cx="9316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150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1321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4630335" y="538926"/>
            <a:ext cx="1645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COD. MD01</a:t>
            </a:r>
            <a:endParaRPr lang="it-IT" sz="2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913539" y="441990"/>
            <a:ext cx="2383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Mousse</a:t>
            </a:r>
            <a:endParaRPr lang="it-IT" sz="32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71916" y="1200844"/>
            <a:ext cx="10088801" cy="1569660"/>
          </a:xfrm>
          <a:prstGeom prst="rect">
            <a:avLst/>
          </a:prstGeom>
          <a:noFill/>
          <a:ln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 smtClean="0">
                <a:solidFill>
                  <a:srgbClr val="D40050"/>
                </a:solidFill>
                <a:latin typeface="Century Gothic"/>
                <a:cs typeface="Century Gothic"/>
              </a:rPr>
              <a:t>Mousse </a:t>
            </a:r>
            <a:r>
              <a:rPr lang="it-IT" sz="1600" dirty="0">
                <a:solidFill>
                  <a:srgbClr val="D40050"/>
                </a:solidFill>
                <a:latin typeface="Century Gothic"/>
                <a:cs typeface="Century Gothic"/>
              </a:rPr>
              <a:t>detergente estremamente soffice e </a:t>
            </a:r>
            <a:r>
              <a:rPr lang="it-IT" sz="1600" dirty="0" smtClean="0">
                <a:solidFill>
                  <a:srgbClr val="D40050"/>
                </a:solidFill>
                <a:latin typeface="Century Gothic"/>
                <a:cs typeface="Century Gothic"/>
              </a:rPr>
              <a:t>piacevole al tatto, </a:t>
            </a:r>
            <a:r>
              <a:rPr lang="it-IT" sz="1600" dirty="0">
                <a:solidFill>
                  <a:srgbClr val="D40050"/>
                </a:solidFill>
                <a:latin typeface="Century Gothic"/>
                <a:cs typeface="Century Gothic"/>
              </a:rPr>
              <a:t>facilita il naturale rinnovamento dell’epidermide </a:t>
            </a:r>
            <a:r>
              <a:rPr lang="it-IT" sz="1600" dirty="0" smtClean="0">
                <a:solidFill>
                  <a:srgbClr val="D40050"/>
                </a:solidFill>
                <a:latin typeface="Century Gothic"/>
                <a:cs typeface="Century Gothic"/>
              </a:rPr>
              <a:t> ed effettua </a:t>
            </a:r>
            <a:r>
              <a:rPr lang="it-IT" sz="1600" dirty="0">
                <a:solidFill>
                  <a:srgbClr val="D40050"/>
                </a:solidFill>
                <a:latin typeface="Century Gothic"/>
                <a:cs typeface="Century Gothic"/>
              </a:rPr>
              <a:t>una perfetta pulizia della pelle rendendola più ricettiva ai trattamenti successivi</a:t>
            </a:r>
            <a:r>
              <a:rPr lang="it-IT" sz="1600" dirty="0" smtClean="0">
                <a:solidFill>
                  <a:srgbClr val="D40050"/>
                </a:solidFill>
                <a:latin typeface="Century Gothic"/>
                <a:cs typeface="Century Gothic"/>
              </a:rPr>
              <a:t>. Priva di alcol, è stata formulata per minimizzare i rischi di allergia ed essere utilizzata su </a:t>
            </a:r>
            <a:r>
              <a:rPr lang="it-IT" sz="16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qualsiasi tipo di pelle, </a:t>
            </a:r>
            <a:r>
              <a:rPr lang="it-IT" sz="1600" dirty="0" smtClean="0">
                <a:solidFill>
                  <a:srgbClr val="D40050"/>
                </a:solidFill>
                <a:latin typeface="Century Gothic"/>
                <a:cs typeface="Century Gothic"/>
              </a:rPr>
              <a:t>anche quella più delicata.</a:t>
            </a:r>
            <a:endParaRPr lang="it-IT" sz="1600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21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0438129"/>
              </p:ext>
            </p:extLst>
          </p:nvPr>
        </p:nvGraphicFramePr>
        <p:xfrm>
          <a:off x="251135" y="2955654"/>
          <a:ext cx="10109583" cy="4457700"/>
        </p:xfrm>
        <a:graphic>
          <a:graphicData uri="http://schemas.openxmlformats.org/drawingml/2006/table">
            <a:tbl>
              <a:tblPr/>
              <a:tblGrid>
                <a:gridCol w="3668002"/>
                <a:gridCol w="6441581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Tensioattivi ultradelicati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Dermocompatibili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e clinicamente testati, detergono delicatamente la cute donando un’eccezionale tocco vellutato.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Nanoingredienti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idratanti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Svolgono un’azione super idratante a rilascio controllato.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Estratto di Ginseng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E’ noto per la sua azione rivitalizzante, tonificante e che stimola la microcircolazione.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Acidi della frutta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Accelera il rinnovamento cellulare aumentano la luminosità della pelle, migliorando l’idratazione e l’elasticità dello strato corneo.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 lattico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Azione esfoliante. Favorisce il ricambio delle cellule cutanee. Normalizza il </a:t>
                      </a: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pH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della pelle.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CasellaDiTesto 19"/>
          <p:cNvSpPr txBox="1"/>
          <p:nvPr/>
        </p:nvSpPr>
        <p:spPr>
          <a:xfrm>
            <a:off x="271917" y="437537"/>
            <a:ext cx="2552020" cy="527883"/>
          </a:xfrm>
          <a:prstGeom prst="rect">
            <a:avLst/>
          </a:prstGeom>
          <a:noFill/>
        </p:spPr>
        <p:txBody>
          <a:bodyPr wrap="square" lIns="96058" tIns="48029" rIns="96058" bIns="48029" rtlCol="0">
            <a:spAutoFit/>
          </a:bodyPr>
          <a:lstStyle/>
          <a:p>
            <a:pPr algn="r"/>
            <a:r>
              <a:rPr lang="it-IT" sz="2800" spc="315" dirty="0" smtClean="0">
                <a:solidFill>
                  <a:schemeClr val="bg1"/>
                </a:solidFill>
                <a:latin typeface="Century Gothic"/>
                <a:cs typeface="Century Gothic"/>
              </a:rPr>
              <a:t>Detersione</a:t>
            </a:r>
            <a:endParaRPr lang="it-IT" sz="2800" spc="315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276117" y="437537"/>
            <a:ext cx="9316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150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1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5176" y="6938682"/>
            <a:ext cx="1006125" cy="48461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37400" y="7063374"/>
            <a:ext cx="1163519" cy="261610"/>
          </a:xfrm>
          <a:prstGeom prst="rect">
            <a:avLst/>
          </a:prstGeom>
          <a:solidFill>
            <a:srgbClr val="D40050"/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MD02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756684" y="1018994"/>
            <a:ext cx="2688319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Lozione </a:t>
            </a:r>
            <a:r>
              <a:rPr lang="it-IT" sz="20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Micellare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2" name="Immagine 21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9270" y="7099281"/>
            <a:ext cx="1007998" cy="132565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10594" y="5923810"/>
            <a:ext cx="9043634" cy="830997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Rivitalizzante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e tonificante,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l’uso di questa lozione a base di acqua </a:t>
            </a:r>
            <a:r>
              <a:rPr lang="it-IT" sz="1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micellare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 è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raccomandato mattina e sera dopo la detersione. </a:t>
            </a:r>
            <a:endParaRPr lang="it-IT" sz="16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Dona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alla pelle una piacevole sensazione di freschezza, elasticità e compattezza. </a:t>
            </a:r>
          </a:p>
        </p:txBody>
      </p:sp>
      <p:graphicFrame>
        <p:nvGraphicFramePr>
          <p:cNvPr id="24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9743697"/>
              </p:ext>
            </p:extLst>
          </p:nvPr>
        </p:nvGraphicFramePr>
        <p:xfrm>
          <a:off x="2492188" y="1551501"/>
          <a:ext cx="7889313" cy="3207385"/>
        </p:xfrm>
        <a:graphic>
          <a:graphicData uri="http://schemas.openxmlformats.org/drawingml/2006/table">
            <a:tbl>
              <a:tblPr/>
              <a:tblGrid>
                <a:gridCol w="3111279"/>
                <a:gridCol w="4778034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Acqua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micellare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i tensioattivi contenuti all'interno di micelle detergono il viso con delicatezza. La sua delicatezza permette di utilizzarla anche per struccare gli occhi.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Aloe Vera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Ha un potere idratante, rigenerante, anti-invecchiamento.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Ginseng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E’ noto per la sua azione rivitalizzante, e </a:t>
                      </a:r>
                      <a:r>
                        <a:rPr kumimoji="0" lang="it-IT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tonificante.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Arginina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dalle proprietà </a:t>
                      </a:r>
                      <a:r>
                        <a:rPr kumimoji="0" lang="it-IT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idro-attive</a:t>
                      </a:r>
                      <a:r>
                        <a:rPr kumimoji="0" lang="it-IT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, aiuta la pelle a mantenere la sua idratazione ideale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miscela di oligoelementi, zuccheri e aminoacidi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E’ utilizzato per reintegrare l’NMF, ossia l’insieme di sostanze che la pelle usa naturalmente per mantenere il proprio livello di idratazione ottimale.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Rettangolo 26"/>
          <p:cNvSpPr/>
          <p:nvPr/>
        </p:nvSpPr>
        <p:spPr>
          <a:xfrm>
            <a:off x="1756684" y="6997202"/>
            <a:ext cx="3350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E’ indicato per tutti i tipi di pelle.</a:t>
            </a:r>
            <a:endParaRPr lang="it-IT" sz="16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01542" y="393363"/>
            <a:ext cx="2518606" cy="527883"/>
          </a:xfrm>
          <a:prstGeom prst="rect">
            <a:avLst/>
          </a:prstGeom>
          <a:noFill/>
        </p:spPr>
        <p:txBody>
          <a:bodyPr wrap="square" lIns="96058" tIns="48029" rIns="96058" bIns="48029" rtlCol="0">
            <a:spAutoFit/>
          </a:bodyPr>
          <a:lstStyle/>
          <a:p>
            <a:pPr algn="r"/>
            <a:r>
              <a:rPr lang="it-IT" sz="2800" spc="315" dirty="0" smtClean="0">
                <a:solidFill>
                  <a:schemeClr val="bg1"/>
                </a:solidFill>
                <a:latin typeface="Century Gothic"/>
                <a:cs typeface="Century Gothic"/>
              </a:rPr>
              <a:t>Detersione</a:t>
            </a:r>
            <a:endParaRPr lang="it-IT" sz="2800" spc="315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3" name="DB0D306E-4A57-4D30-AB04-33A62A8BE8AE" descr="AD586929-D5FC-4842-8A27-FFC16D1A74D6@stati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92592" y="722400"/>
            <a:ext cx="3205166" cy="534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sellaDiTesto 17"/>
          <p:cNvSpPr txBox="1"/>
          <p:nvPr/>
        </p:nvSpPr>
        <p:spPr>
          <a:xfrm>
            <a:off x="2431473" y="5424053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6695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5922814" y="521136"/>
            <a:ext cx="203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MD02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25293" y="907238"/>
            <a:ext cx="1005620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Rivitalizzante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e tonificante, 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l’uso di questa lozione a base di acqua </a:t>
            </a:r>
            <a:r>
              <a:rPr lang="it-IT" sz="1800" dirty="0" err="1" smtClean="0">
                <a:solidFill>
                  <a:srgbClr val="D40050"/>
                </a:solidFill>
                <a:latin typeface="Century Gothic"/>
                <a:cs typeface="Century Gothic"/>
              </a:rPr>
              <a:t>micellare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 è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raccomandato mattina e sera dopo la detersione. </a:t>
            </a:r>
            <a:endParaRPr lang="it-IT" sz="1800" dirty="0" smtClean="0">
              <a:solidFill>
                <a:srgbClr val="D40050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Dona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alla pelle una piacevole sensazione di freschezza, elasticità e compattezza. 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66857" y="393363"/>
            <a:ext cx="2464818" cy="527883"/>
          </a:xfrm>
          <a:prstGeom prst="rect">
            <a:avLst/>
          </a:prstGeom>
          <a:noFill/>
        </p:spPr>
        <p:txBody>
          <a:bodyPr wrap="square" lIns="96058" tIns="48029" rIns="96058" bIns="48029" rtlCol="0">
            <a:spAutoFit/>
          </a:bodyPr>
          <a:lstStyle/>
          <a:p>
            <a:pPr algn="r"/>
            <a:r>
              <a:rPr lang="it-IT" sz="2800" spc="315" dirty="0" smtClean="0">
                <a:solidFill>
                  <a:schemeClr val="bg1"/>
                </a:solidFill>
                <a:latin typeface="Century Gothic"/>
                <a:cs typeface="Century Gothic"/>
              </a:rPr>
              <a:t>Detersione</a:t>
            </a:r>
            <a:endParaRPr lang="it-IT" sz="2800" spc="315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366857" y="2603236"/>
            <a:ext cx="10035424" cy="1015663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Century Gothic"/>
                <a:cs typeface="Century Gothic"/>
              </a:rPr>
              <a:t>Possiamo paragonare l’acqua </a:t>
            </a:r>
            <a:r>
              <a:rPr lang="it-IT" sz="2000" dirty="0" err="1" smtClean="0">
                <a:latin typeface="Century Gothic"/>
                <a:cs typeface="Century Gothic"/>
              </a:rPr>
              <a:t>micellare</a:t>
            </a:r>
            <a:r>
              <a:rPr lang="it-IT" sz="2000" dirty="0" smtClean="0">
                <a:latin typeface="Century Gothic"/>
                <a:cs typeface="Century Gothic"/>
              </a:rPr>
              <a:t> a una specie di gomitolo che ingloba lo sporco del viso rimuovendolo delicatamente. Il risultato e una pulizia profonda ma delicata senza la fastidiosa sensazione di pelle che tira!</a:t>
            </a:r>
          </a:p>
        </p:txBody>
      </p:sp>
      <p:graphicFrame>
        <p:nvGraphicFramePr>
          <p:cNvPr id="28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9743697"/>
              </p:ext>
            </p:extLst>
          </p:nvPr>
        </p:nvGraphicFramePr>
        <p:xfrm>
          <a:off x="366856" y="3768834"/>
          <a:ext cx="10014643" cy="3726180"/>
        </p:xfrm>
        <a:graphic>
          <a:graphicData uri="http://schemas.openxmlformats.org/drawingml/2006/table">
            <a:tbl>
              <a:tblPr/>
              <a:tblGrid>
                <a:gridCol w="3949436"/>
                <a:gridCol w="606520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Aloe Vera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Ha un potere idratante, rigenerante, anti-invecchiamento.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Ginseng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E’ noto per la sua azione rivitalizzante, tonificante e </a:t>
                      </a:r>
                      <a:b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stimolante la microcircolazione. Ostacola la formazione di radicali liberi e l’insorgere di un precoce invecchiamento.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Arginina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dalle proprietà </a:t>
                      </a:r>
                      <a:r>
                        <a:rPr kumimoji="0" lang="it-IT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idro-attive</a:t>
                      </a:r>
                      <a:r>
                        <a:rPr kumimoji="0" lang="it-IT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, aiuta la pelle a mantenere la sua idratazione ideale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miscela di oligoelementi, zuccheri e aminoacidi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E’ utilizzato per reintegrare l’NMF, ossia l’insieme di sostanze che la pelle usa naturalmente per mantenere il proprio livello di idratazione ottimale.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2831675" y="424000"/>
            <a:ext cx="3569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Lozione </a:t>
            </a:r>
            <a:r>
              <a:rPr lang="it-IT" sz="2800" b="1" dirty="0" err="1" smtClean="0">
                <a:solidFill>
                  <a:srgbClr val="D40050"/>
                </a:solidFill>
                <a:latin typeface="Century Gothic"/>
                <a:cs typeface="Century Gothic"/>
              </a:rPr>
              <a:t>Micellare</a:t>
            </a:r>
            <a:endParaRPr lang="it-IT" sz="28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66857" y="2202336"/>
            <a:ext cx="3732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E’ indicato per tutti i tipi di pelle.</a:t>
            </a:r>
            <a:endParaRPr lang="it-IT" sz="18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489591" y="481949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6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51" b="52789"/>
          <a:stretch/>
        </p:blipFill>
        <p:spPr>
          <a:xfrm>
            <a:off x="7784199" y="6834339"/>
            <a:ext cx="2519384" cy="208547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 flipV="1">
            <a:off x="0" y="114762"/>
            <a:ext cx="10688638" cy="211647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 flipV="1">
            <a:off x="0" y="-1"/>
            <a:ext cx="10688638" cy="2469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1063273" y="1706183"/>
            <a:ext cx="25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BlairMdITC TT-Medium"/>
              </a:rPr>
              <a:t>tra natura e tecnologia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713858" y="6434229"/>
            <a:ext cx="2616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catalogo cosmetici</a:t>
            </a:r>
            <a:endParaRPr lang="it-IT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823" y="7242775"/>
            <a:ext cx="10814281" cy="4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625224" y="657478"/>
            <a:ext cx="10063414" cy="6610307"/>
            <a:chOff x="625224" y="657478"/>
            <a:chExt cx="10063414" cy="6610307"/>
          </a:xfrm>
        </p:grpSpPr>
        <p:pic>
          <p:nvPicPr>
            <p:cNvPr id="21" name="Immagine 20" descr="waves.png"/>
            <p:cNvPicPr>
              <a:picLocks noChangeAspect="1"/>
            </p:cNvPicPr>
            <p:nvPr/>
          </p:nvPicPr>
          <p:blipFill>
            <a:blip r:embed="rId4">
              <a:alphaModFix amt="63000"/>
            </a:blip>
            <a:stretch>
              <a:fillRect/>
            </a:stretch>
          </p:blipFill>
          <p:spPr>
            <a:xfrm>
              <a:off x="625224" y="3620927"/>
              <a:ext cx="10063414" cy="2813302"/>
            </a:xfrm>
            <a:prstGeom prst="rect">
              <a:avLst/>
            </a:prstGeom>
          </p:spPr>
        </p:pic>
        <p:pic>
          <p:nvPicPr>
            <p:cNvPr id="6" name="Immagine 5" descr="foglia-0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390306" flipH="1">
              <a:off x="1972863" y="1062261"/>
              <a:ext cx="6958100" cy="5832410"/>
            </a:xfrm>
            <a:prstGeom prst="rect">
              <a:avLst/>
            </a:prstGeom>
          </p:spPr>
        </p:pic>
        <p:pic>
          <p:nvPicPr>
            <p:cNvPr id="7" name="Immagine 6" descr="foglia-0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>
              <a:off x="5518868" y="695145"/>
              <a:ext cx="1056522" cy="981188"/>
            </a:xfrm>
            <a:prstGeom prst="rect">
              <a:avLst/>
            </a:prstGeom>
          </p:spPr>
        </p:pic>
        <p:pic>
          <p:nvPicPr>
            <p:cNvPr id="8" name="Immagine 7" descr="foglia-0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08826" y="6340668"/>
              <a:ext cx="998300" cy="927117"/>
            </a:xfrm>
            <a:prstGeom prst="rect">
              <a:avLst/>
            </a:prstGeom>
          </p:spPr>
        </p:pic>
      </p:grpSp>
      <p:pic>
        <p:nvPicPr>
          <p:cNvPr id="10" name="Immagine 9" descr="menage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113" y="686402"/>
            <a:ext cx="4408826" cy="112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6682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5375" y="6948688"/>
            <a:ext cx="1006125" cy="48461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11990" y="7084152"/>
            <a:ext cx="1163519" cy="261610"/>
          </a:xfrm>
          <a:prstGeom prst="rect">
            <a:avLst/>
          </a:prstGeom>
          <a:solidFill>
            <a:srgbClr val="D40050"/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MD03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061477" y="857630"/>
            <a:ext cx="2383522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Latte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2" name="Immagine 21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9469" y="7109287"/>
            <a:ext cx="1007998" cy="132565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543" y="5799709"/>
            <a:ext cx="9663002" cy="830997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Emulsione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fluida rivitalizzante, arricchita con principi attivi anti-ossidanti e idratanti. </a:t>
            </a:r>
            <a:endParaRPr lang="it-IT" sz="16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Rimuove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con efficacia e delicatezza il make-up e le impurità lasciando la pelle morbida, nutrita ed idratata. </a:t>
            </a:r>
            <a:endParaRPr lang="it-IT" sz="1600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24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068725"/>
              </p:ext>
            </p:extLst>
          </p:nvPr>
        </p:nvGraphicFramePr>
        <p:xfrm>
          <a:off x="2659720" y="1669956"/>
          <a:ext cx="7718418" cy="2628900"/>
        </p:xfrm>
        <a:graphic>
          <a:graphicData uri="http://schemas.openxmlformats.org/drawingml/2006/table">
            <a:tbl>
              <a:tblPr/>
              <a:tblGrid>
                <a:gridCol w="3043883"/>
                <a:gridCol w="4674535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Aloe Vera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Ha un potere idratante, rigenerante, anti-invecchiamento.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Ginseng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E’ noto per la sua azione rivitalizzante, e </a:t>
                      </a:r>
                      <a:r>
                        <a:rPr kumimoji="0" lang="it-IT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tonificante.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miscela di oligoelementi, zuccheri e aminoacidi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E’ utilizzato per reintegrare l’NMF , ossia l’insieme di sostanze che la pelle usa per mantenere il proprio livello di idratazione ottimale.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Argan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Svolge una azione nutriente, emolliente e protettiva.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Rettangolo 26"/>
          <p:cNvSpPr/>
          <p:nvPr/>
        </p:nvSpPr>
        <p:spPr>
          <a:xfrm>
            <a:off x="1475509" y="7027990"/>
            <a:ext cx="6000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Indicato per la pulizia delle pelli secche/mature e sensibili.</a:t>
            </a:r>
            <a:endParaRPr lang="it-IT" sz="16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91208" y="336475"/>
            <a:ext cx="2552020" cy="527883"/>
          </a:xfrm>
          <a:prstGeom prst="rect">
            <a:avLst/>
          </a:prstGeom>
          <a:noFill/>
        </p:spPr>
        <p:txBody>
          <a:bodyPr wrap="square" lIns="96058" tIns="48029" rIns="96058" bIns="48029" rtlCol="0">
            <a:spAutoFit/>
          </a:bodyPr>
          <a:lstStyle/>
          <a:p>
            <a:pPr algn="r"/>
            <a:r>
              <a:rPr lang="it-IT" sz="2800" spc="315" dirty="0" smtClean="0">
                <a:solidFill>
                  <a:schemeClr val="bg1"/>
                </a:solidFill>
                <a:latin typeface="Century Gothic"/>
                <a:cs typeface="Century Gothic"/>
              </a:rPr>
              <a:t>Detersione</a:t>
            </a:r>
            <a:endParaRPr lang="it-IT" sz="2800" spc="315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6" name="Immagine 25" descr="lat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1357" y="532749"/>
            <a:ext cx="3421077" cy="5701796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431473" y="5424053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6695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4021667" y="470403"/>
            <a:ext cx="206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MD03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967920" y="358664"/>
            <a:ext cx="2383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Latte</a:t>
            </a:r>
            <a:endParaRPr lang="it-IT" sz="32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166516" y="1517072"/>
            <a:ext cx="10277330" cy="1286186"/>
          </a:xfrm>
          <a:prstGeom prst="rect">
            <a:avLst/>
          </a:prstGeom>
          <a:noFill/>
          <a:ln w="12700"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Emulsione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fluida rivitalizzante, arricchita con principi attivi anti-ossidanti e idratanti. </a:t>
            </a:r>
            <a:endParaRPr lang="it-IT" sz="1800" dirty="0" smtClean="0">
              <a:solidFill>
                <a:srgbClr val="D40050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Rimuove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con efficacia e delicatezza il make-up e le impurità lasciando la pelle morbida, nutrita ed idratata. </a:t>
            </a:r>
            <a:endParaRPr lang="it-IT" sz="1800" dirty="0" smtClean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24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068725"/>
              </p:ext>
            </p:extLst>
          </p:nvPr>
        </p:nvGraphicFramePr>
        <p:xfrm>
          <a:off x="104170" y="3548286"/>
          <a:ext cx="10397430" cy="3756660"/>
        </p:xfrm>
        <a:graphic>
          <a:graphicData uri="http://schemas.openxmlformats.org/drawingml/2006/table">
            <a:tbl>
              <a:tblPr/>
              <a:tblGrid>
                <a:gridCol w="3031970"/>
                <a:gridCol w="736546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Aloe Vera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Ha un potere idratante, rigenerante, anti-invecchiamento.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Ginseng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E’ noto per la sua azione rivitalizzante, e </a:t>
                      </a:r>
                      <a:r>
                        <a:rPr kumimoji="0" lang="it-IT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tonificante. Si attiva per ostacolare la formazione di radicali liberi e l’insorgere di un precoce invecchiamento, potenziando la fermezza dell’epidermide di sostegno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miscela di oligoelementi, zuccheri e aminoacidi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E’ utilizzato per reintegrare l’NMF , ossia l’insieme di sostanze che la pelle usa per mantenere il proprio livello di idratazione ottimale.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Argan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Svolge una azione nutriente, emolliente e protettiva.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Rettangolo 26"/>
          <p:cNvSpPr/>
          <p:nvPr/>
        </p:nvSpPr>
        <p:spPr>
          <a:xfrm>
            <a:off x="187298" y="2886386"/>
            <a:ext cx="6756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Indicato per la pulizia delle pelli secche/mature e sensibili.</a:t>
            </a:r>
            <a:endParaRPr lang="it-IT" sz="18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91208" y="336475"/>
            <a:ext cx="2552020" cy="527883"/>
          </a:xfrm>
          <a:prstGeom prst="rect">
            <a:avLst/>
          </a:prstGeom>
          <a:noFill/>
        </p:spPr>
        <p:txBody>
          <a:bodyPr wrap="square" lIns="96058" tIns="48029" rIns="96058" bIns="48029" rtlCol="0">
            <a:spAutoFit/>
          </a:bodyPr>
          <a:lstStyle/>
          <a:p>
            <a:pPr algn="r"/>
            <a:r>
              <a:rPr lang="it-IT" sz="2800" spc="315" dirty="0" smtClean="0">
                <a:solidFill>
                  <a:schemeClr val="bg1"/>
                </a:solidFill>
                <a:latin typeface="Century Gothic"/>
                <a:cs typeface="Century Gothic"/>
              </a:rPr>
              <a:t>Detersione</a:t>
            </a:r>
            <a:endParaRPr lang="it-IT" sz="2800" spc="315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19230" y="450176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6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scrub.jpg"/>
          <p:cNvPicPr>
            <a:picLocks noChangeAspect="1"/>
          </p:cNvPicPr>
          <p:nvPr/>
        </p:nvPicPr>
        <p:blipFill>
          <a:blip r:embed="rId2"/>
          <a:srcRect l="22564" t="9165" r="22972" b="6692"/>
          <a:stretch>
            <a:fillRect/>
          </a:stretch>
        </p:blipFill>
        <p:spPr>
          <a:xfrm>
            <a:off x="83480" y="1191412"/>
            <a:ext cx="1724538" cy="444046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adv_formu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5375" y="6897834"/>
            <a:ext cx="1006125" cy="48461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07408" y="7052613"/>
            <a:ext cx="1163519" cy="261610"/>
          </a:xfrm>
          <a:prstGeom prst="rect">
            <a:avLst/>
          </a:prstGeom>
          <a:solidFill>
            <a:srgbClr val="D40050"/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MD04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061477" y="857630"/>
            <a:ext cx="2383522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Scrub</a:t>
            </a:r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 Polivalente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2" name="Immagine 21" descr="Senza-titolo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9469" y="7058433"/>
            <a:ext cx="1007998" cy="132565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3" name="Group 1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8585996"/>
              </p:ext>
            </p:extLst>
          </p:nvPr>
        </p:nvGraphicFramePr>
        <p:xfrm>
          <a:off x="4096290" y="1677774"/>
          <a:ext cx="6285210" cy="2691384"/>
        </p:xfrm>
        <a:graphic>
          <a:graphicData uri="http://schemas.openxmlformats.org/drawingml/2006/table">
            <a:tbl>
              <a:tblPr/>
              <a:tblGrid>
                <a:gridCol w="2478675"/>
                <a:gridCol w="380653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Microgranuli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di Jojoba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Permettono un’alta performance di esfoliazione cutanea ed un effetto levigante.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Acidi della frutta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alfaidrossiacidi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Accelerano il rinnovamento cellulare. Aumentano la luminosità della pelle, migliorano l’idratazione e l’elasticità dello strato corneo.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germe di grano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Svolge un’azione emolliente, nutriente ed idratante.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Rettangolo 23"/>
          <p:cNvSpPr/>
          <p:nvPr/>
        </p:nvSpPr>
        <p:spPr>
          <a:xfrm>
            <a:off x="83480" y="5759251"/>
            <a:ext cx="9675333" cy="830997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Serve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ad eliminare le cellule morte. 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Lascia la pelle eccezionalmente setosa,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liscia, compatta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e ben idratata. 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07408" y="393363"/>
            <a:ext cx="2470861" cy="527883"/>
          </a:xfrm>
          <a:prstGeom prst="rect">
            <a:avLst/>
          </a:prstGeom>
          <a:noFill/>
        </p:spPr>
        <p:txBody>
          <a:bodyPr wrap="square" lIns="96058" tIns="48029" rIns="96058" bIns="48029" rtlCol="0">
            <a:spAutoFit/>
          </a:bodyPr>
          <a:lstStyle/>
          <a:p>
            <a:pPr algn="r"/>
            <a:r>
              <a:rPr lang="it-IT" sz="2800" spc="315" dirty="0" smtClean="0">
                <a:solidFill>
                  <a:schemeClr val="bg1"/>
                </a:solidFill>
                <a:latin typeface="Century Gothic"/>
                <a:cs typeface="Century Gothic"/>
              </a:rPr>
              <a:t>Detersione</a:t>
            </a:r>
            <a:endParaRPr lang="it-IT" sz="2800" spc="315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431473" y="5361707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3214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5839952" y="514500"/>
            <a:ext cx="2084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MD04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778269" y="419603"/>
            <a:ext cx="3477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solidFill>
                  <a:srgbClr val="D40050"/>
                </a:solidFill>
                <a:latin typeface="Century Gothic"/>
                <a:cs typeface="Century Gothic"/>
              </a:rPr>
              <a:t>Scrub</a:t>
            </a:r>
            <a:r>
              <a:rPr lang="it-IT" sz="2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 Polivalente</a:t>
            </a:r>
            <a:endParaRPr lang="it-IT" sz="28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3" name="Group 1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8585996"/>
              </p:ext>
            </p:extLst>
          </p:nvPr>
        </p:nvGraphicFramePr>
        <p:xfrm>
          <a:off x="307408" y="3048543"/>
          <a:ext cx="10074092" cy="2987040"/>
        </p:xfrm>
        <a:graphic>
          <a:graphicData uri="http://schemas.openxmlformats.org/drawingml/2006/table">
            <a:tbl>
              <a:tblPr/>
              <a:tblGrid>
                <a:gridCol w="3972882"/>
                <a:gridCol w="610121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347E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Microgranuli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di Jojoba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Permettono un’alta performance di esfoliazione cutanea ed un effetto levigante.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Acidi della frutta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(</a:t>
                      </a: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alfaidrossiacidi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Accelerano il rinnovamento cellulare. Aumentano la luminosità della pelle, migliorano l’idratazione e l’elasticità dello strato corneo.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germe di grano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Svolge un’azione emolliente, nutriente ed idratante.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Rettangolo 23"/>
          <p:cNvSpPr/>
          <p:nvPr/>
        </p:nvSpPr>
        <p:spPr>
          <a:xfrm>
            <a:off x="307408" y="1828800"/>
            <a:ext cx="10074092" cy="957121"/>
          </a:xfrm>
          <a:prstGeom prst="rect">
            <a:avLst/>
          </a:prstGeom>
          <a:noFill/>
          <a:ln w="12700"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 smtClean="0">
                <a:solidFill>
                  <a:srgbClr val="D40050"/>
                </a:solidFill>
                <a:latin typeface="Century Gothic"/>
                <a:cs typeface="Century Gothic"/>
              </a:rPr>
              <a:t>Serve </a:t>
            </a:r>
            <a:r>
              <a:rPr lang="it-IT" sz="2000" dirty="0">
                <a:solidFill>
                  <a:srgbClr val="D40050"/>
                </a:solidFill>
                <a:latin typeface="Century Gothic"/>
                <a:cs typeface="Century Gothic"/>
              </a:rPr>
              <a:t>ad eliminare le cellule morte. 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D40050"/>
                </a:solidFill>
                <a:latin typeface="Century Gothic"/>
                <a:cs typeface="Century Gothic"/>
              </a:rPr>
              <a:t>Lascia la pelle eccezionalmente setosa, </a:t>
            </a:r>
            <a:r>
              <a:rPr lang="it-IT" sz="2000" dirty="0" smtClean="0">
                <a:solidFill>
                  <a:srgbClr val="D40050"/>
                </a:solidFill>
                <a:latin typeface="Century Gothic"/>
                <a:cs typeface="Century Gothic"/>
              </a:rPr>
              <a:t>liscia, compatta </a:t>
            </a:r>
            <a:r>
              <a:rPr lang="it-IT" sz="2000" dirty="0">
                <a:solidFill>
                  <a:srgbClr val="D40050"/>
                </a:solidFill>
                <a:latin typeface="Century Gothic"/>
                <a:cs typeface="Century Gothic"/>
              </a:rPr>
              <a:t>e ben idratata. 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07408" y="386727"/>
            <a:ext cx="2470861" cy="527883"/>
          </a:xfrm>
          <a:prstGeom prst="rect">
            <a:avLst/>
          </a:prstGeom>
          <a:noFill/>
        </p:spPr>
        <p:txBody>
          <a:bodyPr wrap="square" lIns="96058" tIns="48029" rIns="96058" bIns="48029" rtlCol="0">
            <a:spAutoFit/>
          </a:bodyPr>
          <a:lstStyle/>
          <a:p>
            <a:pPr algn="r"/>
            <a:r>
              <a:rPr lang="it-IT" sz="2800" spc="315" dirty="0" smtClean="0">
                <a:solidFill>
                  <a:schemeClr val="bg1"/>
                </a:solidFill>
                <a:latin typeface="Century Gothic"/>
                <a:cs typeface="Century Gothic"/>
              </a:rPr>
              <a:t>Detersione</a:t>
            </a:r>
            <a:endParaRPr lang="it-IT" sz="2800" spc="315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07408" y="6691743"/>
            <a:ext cx="25442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Adatto a viso e corpo</a:t>
            </a:r>
            <a:endParaRPr lang="it-IT" b="1" dirty="0">
              <a:solidFill>
                <a:srgbClr val="D4005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454154" y="481949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3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men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3069" y="3591826"/>
            <a:ext cx="6652933" cy="3867270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50000"/>
              </a:prstClr>
            </a:outerShdw>
          </a:effectLst>
        </p:spPr>
      </p:pic>
      <p:sp>
        <p:nvSpPr>
          <p:cNvPr id="15" name="Rettangolo 14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4711700" y="1148388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E1347E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rgbClr val="E1347E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008" y="979376"/>
            <a:ext cx="4130077" cy="647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menage_logo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606769" y="2144413"/>
            <a:ext cx="597199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dirty="0" smtClean="0">
                <a:latin typeface="Century Gothic"/>
                <a:cs typeface="Century Gothic"/>
              </a:rPr>
              <a:t>Questa </a:t>
            </a:r>
            <a:r>
              <a:rPr lang="it-IT" sz="1400" dirty="0">
                <a:latin typeface="Century Gothic"/>
                <a:cs typeface="Century Gothic"/>
              </a:rPr>
              <a:t>linea di cosmetici è studiata </a:t>
            </a:r>
            <a:r>
              <a:rPr lang="it-IT" sz="1400" dirty="0" smtClean="0">
                <a:latin typeface="Century Gothic"/>
                <a:cs typeface="Century Gothic"/>
              </a:rPr>
              <a:t>per </a:t>
            </a:r>
            <a:r>
              <a:rPr lang="it-IT" sz="1400" dirty="0">
                <a:latin typeface="Century Gothic"/>
                <a:cs typeface="Century Gothic"/>
              </a:rPr>
              <a:t>offrire protocolli specifici e personalizzati, in grado di contrastare efficacemente gli inestetismi </a:t>
            </a:r>
            <a:r>
              <a:rPr lang="it-IT" sz="1400" dirty="0" smtClean="0">
                <a:latin typeface="Century Gothic"/>
                <a:cs typeface="Century Gothic"/>
              </a:rPr>
              <a:t>causati dall’invecchiamento cutaneo.</a:t>
            </a:r>
          </a:p>
          <a:p>
            <a:pPr>
              <a:lnSpc>
                <a:spcPct val="150000"/>
              </a:lnSpc>
            </a:pPr>
            <a:r>
              <a:rPr lang="it-IT" sz="1400" dirty="0" smtClean="0">
                <a:latin typeface="Century Gothic"/>
                <a:cs typeface="Century Gothic"/>
              </a:rPr>
              <a:t>Le formulazioni possiedono delle caratteristiche </a:t>
            </a:r>
            <a:r>
              <a:rPr lang="it-IT" sz="1400" dirty="0">
                <a:latin typeface="Century Gothic"/>
                <a:cs typeface="Century Gothic"/>
              </a:rPr>
              <a:t>chimico-fisiche </a:t>
            </a:r>
            <a:r>
              <a:rPr lang="it-IT" sz="1400" dirty="0" smtClean="0">
                <a:latin typeface="Century Gothic"/>
                <a:cs typeface="Century Gothic"/>
              </a:rPr>
              <a:t>in grado di ottimizzare </a:t>
            </a:r>
            <a:r>
              <a:rPr lang="it-IT" sz="1400" dirty="0">
                <a:latin typeface="Century Gothic"/>
                <a:cs typeface="Century Gothic"/>
              </a:rPr>
              <a:t>tempi e risultati di trattamenti viso e corpo.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711700" y="1712933"/>
            <a:ext cx="5971990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TRATTAMENTI SPECIFICI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00970" y="358664"/>
            <a:ext cx="5567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 – cosmesi funzionale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80993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men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0734" y="5304024"/>
            <a:ext cx="3707408" cy="2155072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50000"/>
              </a:prstClr>
            </a:outerShdw>
          </a:effectLst>
        </p:spPr>
      </p:pic>
      <p:sp>
        <p:nvSpPr>
          <p:cNvPr id="15" name="Rettangolo 14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menage_logo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00970" y="2649872"/>
            <a:ext cx="102777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 smtClean="0">
                <a:latin typeface="Century Gothic"/>
                <a:cs typeface="Century Gothic"/>
              </a:rPr>
              <a:t>Questa </a:t>
            </a:r>
            <a:r>
              <a:rPr lang="it-IT" sz="2000" dirty="0">
                <a:latin typeface="Century Gothic"/>
                <a:cs typeface="Century Gothic"/>
              </a:rPr>
              <a:t>linea di cosmetici è studiata </a:t>
            </a:r>
            <a:r>
              <a:rPr lang="it-IT" sz="2000" dirty="0" smtClean="0">
                <a:latin typeface="Century Gothic"/>
                <a:cs typeface="Century Gothic"/>
              </a:rPr>
              <a:t>per </a:t>
            </a:r>
            <a:r>
              <a:rPr lang="it-IT" sz="2000" dirty="0">
                <a:latin typeface="Century Gothic"/>
                <a:cs typeface="Century Gothic"/>
              </a:rPr>
              <a:t>offrire protocolli specifici e personalizzati, in grado di contrastare efficacemente gli inestetismi </a:t>
            </a:r>
            <a:r>
              <a:rPr lang="it-IT" sz="2000" dirty="0" smtClean="0">
                <a:latin typeface="Century Gothic"/>
                <a:cs typeface="Century Gothic"/>
              </a:rPr>
              <a:t>causati dall’invecchiamento cutaneo.</a:t>
            </a:r>
          </a:p>
          <a:p>
            <a:pPr>
              <a:lnSpc>
                <a:spcPct val="150000"/>
              </a:lnSpc>
            </a:pPr>
            <a:r>
              <a:rPr lang="it-IT" sz="2000" dirty="0" smtClean="0">
                <a:latin typeface="Century Gothic"/>
                <a:cs typeface="Century Gothic"/>
              </a:rPr>
              <a:t>Le formulazioni possiedono delle caratteristiche </a:t>
            </a:r>
            <a:r>
              <a:rPr lang="it-IT" sz="2000" dirty="0">
                <a:latin typeface="Century Gothic"/>
                <a:cs typeface="Century Gothic"/>
              </a:rPr>
              <a:t>chimico-fisiche </a:t>
            </a:r>
            <a:r>
              <a:rPr lang="it-IT" sz="2000" dirty="0" smtClean="0">
                <a:latin typeface="Century Gothic"/>
                <a:cs typeface="Century Gothic"/>
              </a:rPr>
              <a:t>in grado di ottimizzare </a:t>
            </a:r>
            <a:r>
              <a:rPr lang="it-IT" sz="2000" dirty="0">
                <a:latin typeface="Century Gothic"/>
                <a:cs typeface="Century Gothic"/>
              </a:rPr>
              <a:t>tempi e risultati di trattamenti </a:t>
            </a:r>
            <a:r>
              <a:rPr lang="it-IT" sz="2000" dirty="0" smtClean="0">
                <a:latin typeface="Century Gothic"/>
                <a:cs typeface="Century Gothic"/>
              </a:rPr>
              <a:t>. </a:t>
            </a:r>
            <a:endParaRPr lang="it-IT" sz="2000" dirty="0">
              <a:latin typeface="Century Gothic"/>
              <a:cs typeface="Century Gothic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00970" y="1173989"/>
            <a:ext cx="10116911" cy="128618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A differenza della cosmesi "di superficie", finalizzata unicamente a pulire, abbellire e profumare,  nella </a:t>
            </a:r>
            <a:r>
              <a:rPr lang="it-IT" sz="1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cosmes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i  cosiddetta</a:t>
            </a:r>
            <a:r>
              <a:rPr lang="it-IT" sz="1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 funzionale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,  i principi attivi penetrando in profondità nello spessore cutaneo, svolgono specifiche azioni biologiche</a:t>
            </a:r>
            <a:r>
              <a:rPr lang="it-IT" sz="1800" dirty="0" smtClean="0"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00970" y="358664"/>
            <a:ext cx="5567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 – </a:t>
            </a:r>
            <a:r>
              <a:rPr lang="it-IT" sz="2800" b="1" dirty="0" smtClean="0">
                <a:solidFill>
                  <a:srgbClr val="D40050"/>
                </a:solidFill>
                <a:latin typeface="Century Gothic" panose="020B0502020202020204" pitchFamily="34" charset="0"/>
                <a:cs typeface="BlairMdITC TT-Medium"/>
              </a:rPr>
              <a:t>cosmesi funzionale</a:t>
            </a:r>
            <a:endParaRPr lang="it-IT" sz="2800" b="1" dirty="0">
              <a:solidFill>
                <a:srgbClr val="D40050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80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7163" y="6968831"/>
            <a:ext cx="1006125" cy="48461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00970" y="7052613"/>
            <a:ext cx="1163519" cy="2616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MV01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061477" y="857630"/>
            <a:ext cx="2383522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Hydra</a:t>
            </a:r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 crema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2" name="Immagine 21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1257" y="7129430"/>
            <a:ext cx="1007998" cy="132565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1" name="Group 1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9273070"/>
              </p:ext>
            </p:extLst>
          </p:nvPr>
        </p:nvGraphicFramePr>
        <p:xfrm>
          <a:off x="3337857" y="2057400"/>
          <a:ext cx="6762107" cy="3194304"/>
        </p:xfrm>
        <a:graphic>
          <a:graphicData uri="http://schemas.openxmlformats.org/drawingml/2006/table">
            <a:tbl>
              <a:tblPr/>
              <a:tblGrid>
                <a:gridCol w="1828800"/>
                <a:gridCol w="4933307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 err="1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Palmitoil</a:t>
                      </a:r>
                      <a:r>
                        <a:rPr lang="it-IT" sz="1400" b="0" baseline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it-IT" sz="14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Esapeptide-19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Effetto decontraente sulle rughe di espressione.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Ginseng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E’ noto per la sua azione rivitalizzante, tonificante e stimolante la microcircolazione.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 err="1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Echinacea</a:t>
                      </a:r>
                      <a:endParaRPr lang="it-IT" sz="1400" b="0" dirty="0" smtClean="0">
                        <a:solidFill>
                          <a:srgbClr val="E1347E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Ha un’azione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riepitelizzante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, elasticizzante, tonificante ed antisettica.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Acido Ialuronico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Dona adeguata idratazione e morbidezza alla   pelle formando  un film protettivo che ne  impedisce la disidratazione.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Olio di Argan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Svolge una azione nutriente, emolliente e protettiva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CasellaDiTesto 20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18" name="Immagine 17" descr="hidr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6718" y="866631"/>
            <a:ext cx="3308034" cy="5513389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300970" y="5998391"/>
            <a:ext cx="9798994" cy="846386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Crema idratante con azione </a:t>
            </a:r>
            <a:r>
              <a:rPr lang="it-IT" sz="14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decontraente</a:t>
            </a:r>
            <a:r>
              <a:rPr lang="it-IT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, ricompattante ed elasticizzante. Pelle perfettamente idratata, più tonica, più rinvigorita,.</a:t>
            </a:r>
          </a:p>
          <a:p>
            <a:r>
              <a:rPr lang="it-IT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Da utilizzare ogni giorno, mattina e sera, da sola o sopra un siero di trattamento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431473" y="5424053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1696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5078322" y="481949"/>
            <a:ext cx="1821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MV01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324595" y="357082"/>
            <a:ext cx="3314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D40050"/>
                </a:solidFill>
                <a:latin typeface="Century Gothic"/>
                <a:cs typeface="Century Gothic"/>
              </a:rPr>
              <a:t>Hydra</a:t>
            </a:r>
            <a:r>
              <a:rPr lang="it-IT" sz="32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 crema</a:t>
            </a:r>
            <a:endParaRPr lang="it-IT" sz="32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1" name="Group 1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9273070"/>
              </p:ext>
            </p:extLst>
          </p:nvPr>
        </p:nvGraphicFramePr>
        <p:xfrm>
          <a:off x="-22651" y="2585144"/>
          <a:ext cx="10714390" cy="4629912"/>
        </p:xfrm>
        <a:graphic>
          <a:graphicData uri="http://schemas.openxmlformats.org/drawingml/2006/table">
            <a:tbl>
              <a:tblPr/>
              <a:tblGrid>
                <a:gridCol w="3139583"/>
                <a:gridCol w="7574807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 err="1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Palmitoil</a:t>
                      </a:r>
                      <a:r>
                        <a:rPr lang="it-IT" sz="1800" b="0" baseline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it-IT" sz="18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Esapeptide-19 (</a:t>
                      </a:r>
                      <a:r>
                        <a:rPr lang="it-IT" sz="1800" b="1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SIMIL-BOTOX)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Attivo di ultima generazione cosmetica, che riduce la visibilità estetica delle rughe di espressione. Ha un’efficacia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micro-decontratturante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 che attenua le piccole rughe da espressione perché agisce a livello della contrazione dei muscoli mimici.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Ginseng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E’ noto per la sua azione rivitalizzante, tonificante e stimolante la microcircolazione.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 err="1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Echinacea</a:t>
                      </a:r>
                      <a:endParaRPr lang="it-IT" sz="1800" b="0" dirty="0" smtClean="0">
                        <a:solidFill>
                          <a:srgbClr val="E1347E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Ha un’azione </a:t>
                      </a:r>
                      <a:r>
                        <a:rPr lang="it-IT" sz="1800" dirty="0" err="1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riepitelizzante</a:t>
                      </a:r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, elasticizzante, tonificante ed antisettica.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Acido Ialuronico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0" dirty="0" smtClean="0">
                        <a:solidFill>
                          <a:srgbClr val="E1347E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Dona adeguata idratazione e morbidezza alla   pelle formando  un film protettivo che ne  impedisce la disidratazione.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Olio di Argan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Svolge una azione nutriente, emolliente e protettiva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CasellaDiTesto 20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43604" y="1184563"/>
            <a:ext cx="10404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D40050"/>
                </a:solidFill>
                <a:latin typeface="Century Gothic"/>
                <a:cs typeface="Century Gothic"/>
              </a:rPr>
              <a:t>Crema idratante con azione </a:t>
            </a:r>
            <a:r>
              <a:rPr lang="it-IT" sz="2000" dirty="0" err="1" smtClean="0">
                <a:solidFill>
                  <a:srgbClr val="D40050"/>
                </a:solidFill>
                <a:latin typeface="Century Gothic"/>
                <a:cs typeface="Century Gothic"/>
              </a:rPr>
              <a:t>decontraente</a:t>
            </a:r>
            <a:r>
              <a:rPr lang="it-IT" sz="2000" dirty="0" smtClean="0">
                <a:solidFill>
                  <a:srgbClr val="D40050"/>
                </a:solidFill>
                <a:latin typeface="Century Gothic"/>
                <a:cs typeface="Century Gothic"/>
              </a:rPr>
              <a:t>, ricompattante ed elasticizzante. La pelle appare perfettamente idratata, più tonica, più rinvigorita.</a:t>
            </a:r>
          </a:p>
          <a:p>
            <a:r>
              <a:rPr lang="it-IT" sz="20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Da utilizzare ogni giorno, mattina e sera, da sola o sopra un siero di trattamento</a:t>
            </a:r>
            <a:r>
              <a:rPr lang="it-IT" sz="3200" b="1" dirty="0" smtClean="0">
                <a:solidFill>
                  <a:srgbClr val="D40050"/>
                </a:solidFill>
              </a:rPr>
              <a:t> </a:t>
            </a:r>
            <a:endParaRPr lang="it-IT" sz="3200" b="1" dirty="0">
              <a:solidFill>
                <a:srgbClr val="D4005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899564" y="461167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1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7582" y="7022233"/>
            <a:ext cx="1006125" cy="48461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00970" y="7116133"/>
            <a:ext cx="1163519" cy="2616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MV02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288321" y="921246"/>
            <a:ext cx="2781134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Ialuronica maschera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2" name="Immagine 21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1676" y="7182832"/>
            <a:ext cx="1007998" cy="132565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1" name="Tabel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76640699"/>
              </p:ext>
            </p:extLst>
          </p:nvPr>
        </p:nvGraphicFramePr>
        <p:xfrm>
          <a:off x="3801051" y="1566065"/>
          <a:ext cx="6580450" cy="3499775"/>
        </p:xfrm>
        <a:graphic>
          <a:graphicData uri="http://schemas.openxmlformats.org/drawingml/2006/table">
            <a:tbl>
              <a:tblPr/>
              <a:tblGrid>
                <a:gridCol w="1458279"/>
                <a:gridCol w="5122171"/>
              </a:tblGrid>
              <a:tr h="20256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Funzione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7372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 </a:t>
                      </a:r>
                      <a:endParaRPr lang="it-IT" sz="1400" b="0" i="0" u="none" strike="noStrike" dirty="0" smtClean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ialuronico </a:t>
                      </a:r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Dona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adeguata idratazione e morbidezza alla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pelle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formando  un film protettivo 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che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ne  impedisce la disidratazione.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0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Vitamina E</a:t>
                      </a:r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L</a:t>
                      </a:r>
                      <a:r>
                        <a:rPr lang="it-IT" sz="1400" u="none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a vitamina E è composta da degli antiossidanti,</a:t>
                      </a:r>
                      <a:r>
                        <a:rPr lang="it-IT" sz="1400" u="none" kern="1200" baseline="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 i quali si rilevano molto importanti per contrastare gli effetti dannosi determinati dallo stress ossidativo. </a:t>
                      </a:r>
                      <a:endParaRPr lang="it-IT" sz="1400" u="sng" dirty="0"/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10">
                <a:tc>
                  <a:txBody>
                    <a:bodyPr/>
                    <a:lstStyle/>
                    <a:p>
                      <a:pPr marL="0" marR="0" indent="0" algn="ctr" defTabSz="5214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dirty="0" smtClean="0">
                        <a:solidFill>
                          <a:srgbClr val="E1347E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0" marR="0" indent="0" algn="ctr" defTabSz="5214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Burro di karité, </a:t>
                      </a:r>
                    </a:p>
                    <a:p>
                      <a:pPr algn="ctr" fontAlgn="b"/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Proprietà emollienti, nutrienti ,</a:t>
                      </a:r>
                      <a:r>
                        <a:rPr lang="it-IT" sz="1400" kern="1200" baseline="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 </a:t>
                      </a:r>
                      <a:r>
                        <a:rPr lang="it-IT" sz="1400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idratanti, anti-ossidanti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1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olio di</a:t>
                      </a:r>
                    </a:p>
                    <a:p>
                      <a:pPr algn="ctr" fontAlgn="b"/>
                      <a:r>
                        <a:rPr lang="it-IT" sz="14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 jojoba, </a:t>
                      </a:r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È in grado di rigenerare la pelle rendendola morbida ed elastica, è molto nutriente, idrata la pelle secca e drena quella grassa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2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olio di borragine</a:t>
                      </a:r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214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Contrasta l'invecchiamento cutaneo</a:t>
                      </a:r>
                      <a:r>
                        <a:rPr lang="it-IT" sz="1400" kern="1200" baseline="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 e supporta il naturale processo rigenerativo.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0" y="5983416"/>
            <a:ext cx="9633707" cy="830997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I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deale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per la pelle molto secca ed esigente,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questa maschera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assicura idratazione profonda per un viso dall’aspetto fresco e tonico. I suoi componenti supportano il naturale processo rigenerativo, attenuando e prevenendo rughe e segni d’espressione.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19" name="Immagine 18" descr="ialur_mascher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7572" y="-637894"/>
            <a:ext cx="4264063" cy="710677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431473" y="5424053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100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57274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6095811" y="481949"/>
            <a:ext cx="1842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MV02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303814" y="377864"/>
            <a:ext cx="434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Ialuronica maschera</a:t>
            </a:r>
            <a:endParaRPr lang="it-IT" sz="28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1" name="Tabel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76640699"/>
              </p:ext>
            </p:extLst>
          </p:nvPr>
        </p:nvGraphicFramePr>
        <p:xfrm>
          <a:off x="363316" y="3328420"/>
          <a:ext cx="9870674" cy="3774095"/>
        </p:xfrm>
        <a:graphic>
          <a:graphicData uri="http://schemas.openxmlformats.org/drawingml/2006/table">
            <a:tbl>
              <a:tblPr/>
              <a:tblGrid>
                <a:gridCol w="2187418"/>
                <a:gridCol w="7683256"/>
              </a:tblGrid>
              <a:tr h="20256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Funzione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7372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 </a:t>
                      </a:r>
                      <a:endParaRPr lang="it-IT" sz="1800" b="0" i="0" u="none" strike="noStrike" dirty="0" smtClean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ialuronico </a:t>
                      </a: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Dona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adeguata idratazione e morbidezza alla 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pelle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formando  un film protettivo 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che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ne  impedisce la disidratazione.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0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Vitamina E</a:t>
                      </a: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L</a:t>
                      </a:r>
                      <a:r>
                        <a:rPr lang="it-IT" sz="1800" u="none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a vitamina E è composta da degli antiossidanti,</a:t>
                      </a:r>
                      <a:r>
                        <a:rPr lang="it-IT" sz="1800" u="none" kern="1200" baseline="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 i quali si rilevano molto importanti per contrastare gli effetti dannosi determinati dallo stress ossidativo. </a:t>
                      </a:r>
                      <a:endParaRPr lang="it-IT" sz="1800" u="sng" dirty="0"/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10">
                <a:tc>
                  <a:txBody>
                    <a:bodyPr/>
                    <a:lstStyle/>
                    <a:p>
                      <a:pPr marL="0" marR="0" indent="0" algn="ctr" defTabSz="5214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0" dirty="0" smtClean="0">
                        <a:solidFill>
                          <a:srgbClr val="E1347E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0" marR="0" indent="0" algn="ctr" defTabSz="5214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Burro di karité, </a:t>
                      </a:r>
                    </a:p>
                    <a:p>
                      <a:pPr algn="ctr" fontAlgn="b"/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Proprietà emollienti, nutrienti ,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 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idratanti, anti-ossidanti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1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olio di</a:t>
                      </a:r>
                    </a:p>
                    <a:p>
                      <a:pPr algn="ctr" fontAlgn="b"/>
                      <a:r>
                        <a:rPr lang="it-IT" sz="18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 jojoba, </a:t>
                      </a: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È in grado di rigenerare la pelle rendendola morbida ed elastica, è molto nutriente, idrata la pelle secca e drena quella grassa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2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dirty="0" smtClean="0">
                          <a:solidFill>
                            <a:srgbClr val="E1347E"/>
                          </a:solidFill>
                          <a:latin typeface="Century Gothic"/>
                          <a:cs typeface="Century Gothic"/>
                        </a:rPr>
                        <a:t>olio di borragine</a:t>
                      </a: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214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Contrasta l'invecchiamento cutaneo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</a:rPr>
                        <a:t> e supporta il naturale processo rigenerativo.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363316" y="1184837"/>
            <a:ext cx="9870674" cy="1938992"/>
          </a:xfrm>
          <a:prstGeom prst="rect">
            <a:avLst/>
          </a:prstGeom>
          <a:noFill/>
          <a:ln w="19050"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D40050"/>
                </a:solidFill>
                <a:latin typeface="Century Gothic"/>
                <a:cs typeface="Century Gothic"/>
              </a:rPr>
              <a:t>I</a:t>
            </a:r>
            <a:r>
              <a:rPr lang="it-IT" sz="2000" dirty="0" smtClean="0">
                <a:solidFill>
                  <a:srgbClr val="D40050"/>
                </a:solidFill>
                <a:latin typeface="Century Gothic"/>
                <a:cs typeface="Century Gothic"/>
              </a:rPr>
              <a:t>deale </a:t>
            </a:r>
            <a:r>
              <a:rPr lang="it-IT" sz="2000" dirty="0">
                <a:solidFill>
                  <a:srgbClr val="D40050"/>
                </a:solidFill>
                <a:latin typeface="Century Gothic"/>
                <a:cs typeface="Century Gothic"/>
              </a:rPr>
              <a:t>per la </a:t>
            </a:r>
            <a:r>
              <a:rPr lang="it-IT" sz="2000" b="1" dirty="0">
                <a:solidFill>
                  <a:srgbClr val="D40050"/>
                </a:solidFill>
                <a:latin typeface="Century Gothic"/>
                <a:cs typeface="Century Gothic"/>
              </a:rPr>
              <a:t>pelle molto secca ed esigente</a:t>
            </a:r>
            <a:r>
              <a:rPr lang="it-IT" sz="2000" dirty="0">
                <a:solidFill>
                  <a:srgbClr val="D40050"/>
                </a:solidFill>
                <a:latin typeface="Century Gothic"/>
                <a:cs typeface="Century Gothic"/>
              </a:rPr>
              <a:t>, </a:t>
            </a:r>
            <a:r>
              <a:rPr lang="it-IT" sz="2000" dirty="0" smtClean="0">
                <a:solidFill>
                  <a:srgbClr val="D40050"/>
                </a:solidFill>
                <a:latin typeface="Century Gothic"/>
                <a:cs typeface="Century Gothic"/>
              </a:rPr>
              <a:t>questa maschera </a:t>
            </a:r>
            <a:r>
              <a:rPr lang="it-IT" sz="2000" dirty="0">
                <a:solidFill>
                  <a:srgbClr val="D40050"/>
                </a:solidFill>
                <a:latin typeface="Century Gothic"/>
                <a:cs typeface="Century Gothic"/>
              </a:rPr>
              <a:t>assicura idratazione profonda per un viso dall’aspetto fresco e tonico. I suoi componenti supportano il naturale processo rigenerativo, attenuando e prevenendo rughe e segni d’espressione.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654466" y="481774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100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57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waves.png"/>
          <p:cNvPicPr>
            <a:picLocks noChangeAspect="1"/>
          </p:cNvPicPr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>
            <a:off x="625224" y="3620927"/>
            <a:ext cx="10063414" cy="2813302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 flipV="1">
            <a:off x="0" y="114762"/>
            <a:ext cx="10688638" cy="211647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 flipV="1">
            <a:off x="0" y="-1"/>
            <a:ext cx="10688638" cy="2469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1393053" y="1706183"/>
            <a:ext cx="2220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BlairMdITC TT-Medium"/>
              </a:rPr>
              <a:t>tra natura e tecnologia</a:t>
            </a:r>
            <a:endParaRPr lang="it-IT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823" y="7242775"/>
            <a:ext cx="10814281" cy="4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363526" y="3908233"/>
            <a:ext cx="109935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E1347E"/>
                </a:solidFill>
              </a:rPr>
              <a:t>NATURA</a:t>
            </a:r>
            <a:endParaRPr lang="it-IT" dirty="0">
              <a:solidFill>
                <a:srgbClr val="E1347E"/>
              </a:solidFill>
            </a:endParaRPr>
          </a:p>
        </p:txBody>
      </p:sp>
      <p:pic>
        <p:nvPicPr>
          <p:cNvPr id="6" name="Immagine 5" descr="foglia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0306" flipH="1">
            <a:off x="1972863" y="1062261"/>
            <a:ext cx="6958100" cy="5832410"/>
          </a:xfrm>
          <a:prstGeom prst="rect">
            <a:avLst/>
          </a:prstGeom>
        </p:spPr>
      </p:pic>
      <p:pic>
        <p:nvPicPr>
          <p:cNvPr id="7" name="Immagine 6" descr="foglia-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18868" y="695145"/>
            <a:ext cx="1056522" cy="981188"/>
          </a:xfrm>
          <a:prstGeom prst="rect">
            <a:avLst/>
          </a:prstGeom>
        </p:spPr>
      </p:pic>
      <p:pic>
        <p:nvPicPr>
          <p:cNvPr id="8" name="Immagine 7" descr="foglia-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8826" y="6340668"/>
            <a:ext cx="998300" cy="927117"/>
          </a:xfrm>
          <a:prstGeom prst="rect">
            <a:avLst/>
          </a:prstGeom>
        </p:spPr>
      </p:pic>
      <p:pic>
        <p:nvPicPr>
          <p:cNvPr id="10" name="Immagine 9" descr="menage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113" y="686402"/>
            <a:ext cx="4408826" cy="1122247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>
            <a:off x="1474496" y="3966674"/>
            <a:ext cx="2161228" cy="0"/>
          </a:xfrm>
          <a:prstGeom prst="line">
            <a:avLst/>
          </a:prstGeom>
          <a:ln>
            <a:solidFill>
              <a:srgbClr val="E134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e 11"/>
          <p:cNvSpPr/>
          <p:nvPr/>
        </p:nvSpPr>
        <p:spPr>
          <a:xfrm>
            <a:off x="6346145" y="753648"/>
            <a:ext cx="203908" cy="203908"/>
          </a:xfrm>
          <a:prstGeom prst="ellipse">
            <a:avLst/>
          </a:prstGeom>
          <a:solidFill>
            <a:srgbClr val="E1347E"/>
          </a:solidFill>
          <a:ln>
            <a:solidFill>
              <a:srgbClr val="E134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6183406" y="6281519"/>
            <a:ext cx="11786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E1347E"/>
                </a:solidFill>
              </a:rPr>
              <a:t>COSMESI</a:t>
            </a:r>
            <a:endParaRPr lang="it-IT" dirty="0">
              <a:solidFill>
                <a:srgbClr val="E1347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78113" y="2013960"/>
            <a:ext cx="3135420" cy="1300740"/>
          </a:xfrm>
          <a:prstGeom prst="rect">
            <a:avLst/>
          </a:prstGeom>
          <a:solidFill>
            <a:srgbClr val="E1347E"/>
          </a:solidFill>
          <a:ln>
            <a:solidFill>
              <a:srgbClr val="E134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Menage</a:t>
            </a:r>
            <a:r>
              <a:rPr lang="it-IT" dirty="0" smtClean="0"/>
              <a:t> è armonia tra natura, cosmesi e tecnologia per preservare la tua bellezza </a:t>
            </a:r>
            <a:r>
              <a:rPr lang="it-IT" b="1" dirty="0" smtClean="0"/>
              <a:t>FUTURA</a:t>
            </a:r>
            <a:endParaRPr lang="it-IT" b="1" dirty="0"/>
          </a:p>
        </p:txBody>
      </p:sp>
      <p:cxnSp>
        <p:nvCxnSpPr>
          <p:cNvPr id="23" name="Connettore 1 22"/>
          <p:cNvCxnSpPr/>
          <p:nvPr/>
        </p:nvCxnSpPr>
        <p:spPr>
          <a:xfrm>
            <a:off x="6537723" y="855602"/>
            <a:ext cx="2161228" cy="0"/>
          </a:xfrm>
          <a:prstGeom prst="line">
            <a:avLst/>
          </a:prstGeom>
          <a:ln>
            <a:solidFill>
              <a:srgbClr val="E134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7205037" y="440104"/>
            <a:ext cx="16209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E1347E"/>
                </a:solidFill>
              </a:rPr>
              <a:t>TECNOLOGIA</a:t>
            </a:r>
            <a:endParaRPr lang="it-IT" dirty="0">
              <a:solidFill>
                <a:srgbClr val="E1347E"/>
              </a:solidFill>
            </a:endParaRPr>
          </a:p>
        </p:txBody>
      </p:sp>
      <p:sp>
        <p:nvSpPr>
          <p:cNvPr id="25" name="Ovale 24"/>
          <p:cNvSpPr/>
          <p:nvPr/>
        </p:nvSpPr>
        <p:spPr>
          <a:xfrm>
            <a:off x="3635724" y="3864720"/>
            <a:ext cx="203908" cy="203908"/>
          </a:xfrm>
          <a:prstGeom prst="ellipse">
            <a:avLst/>
          </a:prstGeom>
          <a:solidFill>
            <a:srgbClr val="E1347E"/>
          </a:solidFill>
          <a:ln>
            <a:solidFill>
              <a:srgbClr val="E134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1 25"/>
          <p:cNvCxnSpPr/>
          <p:nvPr/>
        </p:nvCxnSpPr>
        <p:spPr>
          <a:xfrm>
            <a:off x="5357806" y="6672357"/>
            <a:ext cx="1847231" cy="0"/>
          </a:xfrm>
          <a:prstGeom prst="line">
            <a:avLst/>
          </a:prstGeom>
          <a:ln>
            <a:solidFill>
              <a:srgbClr val="E134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e 26"/>
          <p:cNvSpPr/>
          <p:nvPr/>
        </p:nvSpPr>
        <p:spPr>
          <a:xfrm>
            <a:off x="5181339" y="6570403"/>
            <a:ext cx="203908" cy="203908"/>
          </a:xfrm>
          <a:prstGeom prst="ellipse">
            <a:avLst/>
          </a:prstGeom>
          <a:solidFill>
            <a:srgbClr val="E1347E"/>
          </a:solidFill>
          <a:ln>
            <a:solidFill>
              <a:srgbClr val="E134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51" b="52789"/>
          <a:stretch/>
        </p:blipFill>
        <p:spPr>
          <a:xfrm>
            <a:off x="7784199" y="6834339"/>
            <a:ext cx="2519384" cy="208547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8220426" y="6489268"/>
            <a:ext cx="18790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Century Gothic" pitchFamily="34" charset="0"/>
              </a:rPr>
              <a:t>Made</a:t>
            </a:r>
            <a:r>
              <a:rPr lang="it-IT" dirty="0" smtClean="0">
                <a:latin typeface="Century Gothic" pitchFamily="34" charset="0"/>
              </a:rPr>
              <a:t> in Italy</a:t>
            </a:r>
            <a:endParaRPr lang="it-IT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6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5" name="Tabel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3361510"/>
              </p:ext>
            </p:extLst>
          </p:nvPr>
        </p:nvGraphicFramePr>
        <p:xfrm>
          <a:off x="4444998" y="1296159"/>
          <a:ext cx="6148265" cy="3029140"/>
        </p:xfrm>
        <a:graphic>
          <a:graphicData uri="http://schemas.openxmlformats.org/drawingml/2006/table">
            <a:tbl>
              <a:tblPr/>
              <a:tblGrid>
                <a:gridCol w="1473206"/>
                <a:gridCol w="4675059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Funzione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5882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Argirelina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Contribuisce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ad attenuare e prevenire le rughe di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        espressione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. </a:t>
                      </a:r>
                      <a:b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Stimola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la produzione di nuovo collagene, che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contribuisce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 sostenere e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ridensificare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i tessuti.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1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Syn-Ake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Riduce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il numero delle contrazioni dei muscoli facciali. </a:t>
                      </a:r>
                      <a:r>
                        <a:rPr lang="it-IT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Distende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la ruga.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1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Matrixil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Stimola la produzione degli elementi fondamentali della matrice della pelle:</a:t>
                      </a:r>
                      <a:b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collagene, elastina e acido ialuronico, utili al tono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e all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’ elasticità della pelle.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1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 </a:t>
                      </a:r>
                      <a:endParaRPr lang="it-IT" sz="1600" b="0" i="0" u="none" strike="noStrike" dirty="0" smtClean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ialuronico 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Dona adeguata idratazione e morbidezza alla pelle formando  un film protettivo  che ne  impedisce la disidratazione.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Immagine 15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0965" y="6892852"/>
            <a:ext cx="1006125" cy="48461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00970" y="7004357"/>
            <a:ext cx="1163519" cy="2616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MV03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8287960" y="5866846"/>
            <a:ext cx="2220521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b="1" kern="1200" dirty="0">
                <a:solidFill>
                  <a:srgbClr val="E53163"/>
                </a:solidFill>
                <a:latin typeface="Century Gothic"/>
                <a:cs typeface="Century Gothic"/>
              </a:rPr>
              <a:t>Mancanza di tono ed </a:t>
            </a:r>
            <a:r>
              <a:rPr lang="it-IT" sz="1050" b="1" kern="1200" dirty="0" smtClean="0">
                <a:solidFill>
                  <a:srgbClr val="E53163"/>
                </a:solidFill>
                <a:latin typeface="Century Gothic"/>
                <a:cs typeface="Century Gothic"/>
              </a:rPr>
              <a:t>elasticità</a:t>
            </a:r>
          </a:p>
          <a:p>
            <a:r>
              <a:rPr lang="it-IT" sz="1000" kern="1200" dirty="0" smtClean="0">
                <a:solidFill>
                  <a:srgbClr val="7F7F7F"/>
                </a:solidFill>
                <a:latin typeface="Century Gothic"/>
                <a:cs typeface="Century Gothic"/>
              </a:rPr>
              <a:t>Contrasta le cause dell’invecchiamento cutaneo rinforzando e ricostruendo le strutture di sostegno della pelle.</a:t>
            </a:r>
            <a:endParaRPr lang="it-IT" sz="1000" kern="1200" dirty="0">
              <a:solidFill>
                <a:srgbClr val="7F7F7F"/>
              </a:solidFill>
              <a:latin typeface="Century Gothic"/>
              <a:cs typeface="Century Gothic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8257594" y="4993697"/>
            <a:ext cx="223023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100" b="1" kern="1200" dirty="0" smtClean="0">
                <a:solidFill>
                  <a:srgbClr val="E53163"/>
                </a:solidFill>
                <a:latin typeface="Century Gothic"/>
                <a:cs typeface="Century Gothic"/>
              </a:rPr>
              <a:t>Rughe d’espressione e Linee</a:t>
            </a:r>
          </a:p>
          <a:p>
            <a:pPr lvl="0"/>
            <a:r>
              <a:rPr lang="it-IT" sz="1000" kern="1200" dirty="0">
                <a:solidFill>
                  <a:srgbClr val="7F7F7F"/>
                </a:solidFill>
                <a:latin typeface="Century Gothic"/>
                <a:cs typeface="Century Gothic"/>
              </a:rPr>
              <a:t>Riduce le contrazioni dei muscoli facciali </a:t>
            </a:r>
            <a:r>
              <a:rPr lang="it-IT" sz="1000" kern="1200" dirty="0" smtClean="0">
                <a:solidFill>
                  <a:srgbClr val="7F7F7F"/>
                </a:solidFill>
                <a:latin typeface="Century Gothic"/>
                <a:cs typeface="Century Gothic"/>
              </a:rPr>
              <a:t> per distendere visibilmente le rughe d’espressione</a:t>
            </a:r>
            <a:endParaRPr lang="it-IT" sz="1000" kern="12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 lvl="0"/>
            <a:endParaRPr lang="it-IT" sz="1100" b="1" kern="1200" dirty="0" smtClean="0">
              <a:solidFill>
                <a:srgbClr val="7F7F7F"/>
              </a:solidFill>
              <a:latin typeface="Century Gothic"/>
              <a:cs typeface="Century Gothic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287960" y="6719664"/>
            <a:ext cx="20800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kern="1200" dirty="0">
                <a:solidFill>
                  <a:srgbClr val="E53163"/>
                </a:solidFill>
                <a:latin typeface="Century Gothic"/>
                <a:cs typeface="Century Gothic"/>
              </a:rPr>
              <a:t>Perdita di idratazione</a:t>
            </a:r>
          </a:p>
          <a:p>
            <a:r>
              <a:rPr lang="it-IT" sz="1000" kern="1200" dirty="0">
                <a:solidFill>
                  <a:srgbClr val="7F7F7F"/>
                </a:solidFill>
                <a:latin typeface="Century Gothic"/>
                <a:cs typeface="Century Gothic"/>
              </a:rPr>
              <a:t>Idrata profondamente la pelle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2061477" y="857630"/>
            <a:ext cx="2929624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Siero spianante rughe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2" name="Immagine 21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059" y="7053451"/>
            <a:ext cx="1007998" cy="132565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32" name="Immagine 31" descr="menage-icons-set-10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2227" y="4533119"/>
            <a:ext cx="2895998" cy="2895998"/>
          </a:xfrm>
          <a:prstGeom prst="rect">
            <a:avLst/>
          </a:prstGeom>
        </p:spPr>
      </p:pic>
      <p:pic>
        <p:nvPicPr>
          <p:cNvPr id="34817" name="7AD7FBB6-0912-488C-9E12-089DAE7E4A94" descr="2CCE3F16-67B8-4D55-9B98-4C6556F56519@fastwebn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9635" y="1422577"/>
            <a:ext cx="2266639" cy="375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CasellaDiTesto 33"/>
          <p:cNvSpPr txBox="1"/>
          <p:nvPr/>
        </p:nvSpPr>
        <p:spPr>
          <a:xfrm>
            <a:off x="20062" y="5180735"/>
            <a:ext cx="4300244" cy="1277273"/>
          </a:xfrm>
          <a:prstGeom prst="rect">
            <a:avLst/>
          </a:prstGeom>
          <a:solidFill>
            <a:srgbClr val="D40050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400" dirty="0">
                <a:solidFill>
                  <a:schemeClr val="bg1"/>
                </a:solidFill>
                <a:latin typeface="Century Gothic"/>
                <a:cs typeface="Century Gothic"/>
              </a:rPr>
              <a:t>Potente siero ad azione spianante per contrastare le rughe e linee d’espressione</a:t>
            </a:r>
            <a:r>
              <a:rPr lang="it-IT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.  Mima l’azione del botullino attraverso il rivoluzionario complesso di peptidi attivi e acido ialuronico in microsfere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671124" y="4533119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50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0203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8057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17842" y="1042951"/>
            <a:ext cx="10246786" cy="1311128"/>
          </a:xfrm>
          <a:prstGeom prst="rect">
            <a:avLst/>
          </a:prstGeom>
          <a:noFill/>
          <a:ln w="12700">
            <a:solidFill>
              <a:srgbClr val="D40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800" b="1" dirty="0">
                <a:solidFill>
                  <a:srgbClr val="D40050"/>
                </a:solidFill>
                <a:latin typeface="Century Gothic"/>
                <a:cs typeface="Century Gothic"/>
              </a:rPr>
              <a:t>Potente siero ad azione spianante per contrastare le rughe e linee d’espressione</a:t>
            </a:r>
            <a:r>
              <a:rPr lang="it-IT" sz="1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Questa tipologia di rughe è causata dalle contrazioni dei muscoli facciali . L’innovativo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complesso di peptidi attivi ad azione botulino simile 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riduce il numero di queste contrazioni, donando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al volto un’espressione naturalmente 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più distesa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e rilassata. </a:t>
            </a:r>
            <a:endParaRPr lang="it-IT" sz="1800" dirty="0" smtClean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5" name="Tabel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3361510"/>
              </p:ext>
            </p:extLst>
          </p:nvPr>
        </p:nvGraphicFramePr>
        <p:xfrm>
          <a:off x="193117" y="2488823"/>
          <a:ext cx="10292293" cy="3402344"/>
        </p:xfrm>
        <a:graphic>
          <a:graphicData uri="http://schemas.openxmlformats.org/drawingml/2006/table">
            <a:tbl>
              <a:tblPr/>
              <a:tblGrid>
                <a:gridCol w="2072101"/>
                <a:gridCol w="8220192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Funzione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5882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Argirelina</a:t>
                      </a:r>
                      <a:endParaRPr lang="it-IT" sz="20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Contribuisce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ad attenuare e prevenire le rughe di 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espressione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. </a:t>
                      </a:r>
                      <a:b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Stimola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la produzione di nuovo collagene, che 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contribuisce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 sostenere e </a:t>
                      </a:r>
                      <a:r>
                        <a:rPr lang="it-IT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ridensificare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i tessuti.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9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Syn-Ake</a:t>
                      </a:r>
                      <a:endParaRPr lang="it-IT" sz="20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Riduce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il numero delle contrazioni dei muscoli facciali. 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Distende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la 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ruga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10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Matrixil</a:t>
                      </a:r>
                      <a:endParaRPr lang="it-IT" sz="20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Stimola la produzione degli elementi fondamentali della matrice della 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pelle:</a:t>
                      </a:r>
                      <a:r>
                        <a:rPr lang="it-IT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collagene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, elastina e acido ialuronico, utili al tono e l’ elasticità della pelle.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10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 </a:t>
                      </a:r>
                      <a:endParaRPr lang="it-IT" sz="2000" b="0" i="0" u="none" strike="noStrike" dirty="0" smtClean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  <a:p>
                      <a:pPr algn="ctr" fontAlgn="b"/>
                      <a:r>
                        <a:rPr lang="it-IT" sz="20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ialuronico </a:t>
                      </a:r>
                      <a:endParaRPr lang="it-IT" sz="20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214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Dona adeguata idratazione e morbidezza alla pelle formando  un film protettivo  che ne  impedisce la disidratazione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. - </a:t>
                      </a:r>
                      <a:r>
                        <a:rPr lang="it-IT" sz="1800" dirty="0" smtClean="0">
                          <a:latin typeface="Century Gothic"/>
                          <a:cs typeface="Century Gothic"/>
                        </a:rPr>
                        <a:t>L’acido ialuronico  in microsfere  profondamente l’idratazione e turgidità della pelle</a:t>
                      </a:r>
                      <a:r>
                        <a:rPr lang="it-IT" sz="2000" dirty="0" smtClean="0">
                          <a:latin typeface="Century Gothic"/>
                          <a:cs typeface="Century Gothic"/>
                        </a:rPr>
                        <a:t>.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CasellaDiTesto 29"/>
          <p:cNvSpPr txBox="1"/>
          <p:nvPr/>
        </p:nvSpPr>
        <p:spPr>
          <a:xfrm>
            <a:off x="2186169" y="379644"/>
            <a:ext cx="42769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Siero spianante rughe</a:t>
            </a:r>
            <a:endParaRPr lang="it-IT" sz="28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193117" y="5974295"/>
            <a:ext cx="10292293" cy="1470554"/>
            <a:chOff x="193117" y="5974295"/>
            <a:chExt cx="10292293" cy="1470554"/>
          </a:xfrm>
        </p:grpSpPr>
        <p:sp>
          <p:nvSpPr>
            <p:cNvPr id="33" name="Rettangolo 32"/>
            <p:cNvSpPr/>
            <p:nvPr/>
          </p:nvSpPr>
          <p:spPr>
            <a:xfrm>
              <a:off x="193117" y="6244520"/>
              <a:ext cx="10292293" cy="1200329"/>
            </a:xfrm>
            <a:prstGeom prst="rect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800" dirty="0" smtClean="0">
                  <a:latin typeface="Century Gothic"/>
                  <a:cs typeface="Century Gothic"/>
                </a:rPr>
                <a:t>Scegliere una alimentazione ricca di frutta e verdura, nelle quali ritroviamo tutte le vitamine e le sostanze capaci di combattere la perdita di elasticità e compattezza della pelle. La vitamina A in particolare, è in grado di stimolare la produzione di collagene, essenziale per la tonicità del viso;</a:t>
              </a:r>
              <a:endParaRPr lang="it-IT" sz="1800" dirty="0">
                <a:latin typeface="Century Gothic"/>
                <a:cs typeface="Century Gothic"/>
              </a:endParaRP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193117" y="5974295"/>
              <a:ext cx="2491388" cy="3693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sz="18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Consiglio alimentare</a:t>
              </a:r>
              <a:endParaRPr lang="it-IT" sz="18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6089335" y="461167"/>
            <a:ext cx="1932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MV03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620069" y="461167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50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02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6804" y="328136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-16804" y="-31861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26256" y="816784"/>
            <a:ext cx="2837844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Siero contorno occhi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4522411"/>
            <a:ext cx="4259922" cy="2308324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Ideale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per trattare gli inestetismi della zona perioculare, molto delicata e sottile. I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principi attivi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, accuratamente selezionati, prevengono e contrastano le borse e le occhiaie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agendo direttamente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sulle loro cause.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763" y="6830966"/>
            <a:ext cx="1006125" cy="48461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076266" y="6946956"/>
            <a:ext cx="1163519" cy="261610"/>
          </a:xfrm>
          <a:prstGeom prst="rect">
            <a:avLst/>
          </a:prstGeom>
          <a:solidFill>
            <a:srgbClr val="D40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COD.MV04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14" name="Immagine 13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857" y="6923421"/>
            <a:ext cx="1007998" cy="132565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7490238" y="6516069"/>
            <a:ext cx="22894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 smtClean="0">
                <a:solidFill>
                  <a:srgbClr val="E53163"/>
                </a:solidFill>
                <a:latin typeface="Century Gothic"/>
                <a:cs typeface="Century Gothic"/>
              </a:rPr>
              <a:t>     Linee sottili</a:t>
            </a:r>
          </a:p>
          <a:p>
            <a:r>
              <a:rPr lang="it-IT" sz="1100" b="1" dirty="0" smtClean="0">
                <a:solidFill>
                  <a:srgbClr val="E53163"/>
                </a:solidFill>
                <a:latin typeface="Beirut Regular"/>
                <a:cs typeface="Beirut Regular"/>
              </a:rPr>
              <a:t>    </a:t>
            </a:r>
            <a:r>
              <a:rPr lang="it-IT" sz="1000" b="1" dirty="0" smtClean="0">
                <a:solidFill>
                  <a:srgbClr val="E53163"/>
                </a:solidFill>
                <a:latin typeface="Century Gothic"/>
                <a:cs typeface="Century Gothic"/>
              </a:rPr>
              <a:t>    </a:t>
            </a:r>
            <a:r>
              <a:rPr lang="it-IT" sz="10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Azione idratante e spianante</a:t>
            </a:r>
            <a:endParaRPr lang="it-IT" sz="10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7651611" y="5130246"/>
            <a:ext cx="2689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100" b="1" dirty="0" smtClean="0">
                <a:solidFill>
                  <a:srgbClr val="E53163"/>
                </a:solidFill>
                <a:latin typeface="Century Gothic"/>
                <a:cs typeface="Century Gothic"/>
              </a:rPr>
              <a:t>Borse</a:t>
            </a:r>
          </a:p>
          <a:p>
            <a:pPr lvl="0"/>
            <a:r>
              <a:rPr lang="it-IT" sz="1000" dirty="0">
                <a:solidFill>
                  <a:srgbClr val="7F7F7F"/>
                </a:solidFill>
                <a:latin typeface="Century Gothic"/>
                <a:cs typeface="Century Gothic"/>
              </a:rPr>
              <a:t>D</a:t>
            </a:r>
            <a:r>
              <a:rPr lang="it-IT" sz="1000" dirty="0" smtClean="0">
                <a:solidFill>
                  <a:srgbClr val="7F7F7F"/>
                </a:solidFill>
                <a:latin typeface="Century Gothic"/>
                <a:cs typeface="Century Gothic"/>
              </a:rPr>
              <a:t>rena i liquidi e riduce il gonfiore </a:t>
            </a:r>
            <a:endParaRPr lang="it-IT" sz="1000" dirty="0">
              <a:solidFill>
                <a:srgbClr val="7F7F7F"/>
              </a:solidFill>
              <a:latin typeface="Century Gothic"/>
              <a:cs typeface="Century Gothic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7556042" y="5763268"/>
            <a:ext cx="2549446" cy="895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60000"/>
              </a:lnSpc>
            </a:pPr>
            <a:r>
              <a:rPr lang="it-IT" b="1" dirty="0" smtClean="0">
                <a:solidFill>
                  <a:srgbClr val="E53163"/>
                </a:solidFill>
                <a:latin typeface="Beirut Regular"/>
                <a:cs typeface="Beirut Regular"/>
              </a:rPr>
              <a:t>  </a:t>
            </a:r>
            <a:r>
              <a:rPr lang="it-IT" sz="1100" b="1" dirty="0" smtClean="0">
                <a:solidFill>
                  <a:srgbClr val="E53163"/>
                </a:solidFill>
                <a:latin typeface="Century Gothic"/>
                <a:cs typeface="Century Gothic"/>
              </a:rPr>
              <a:t>Occhiaie</a:t>
            </a:r>
          </a:p>
          <a:p>
            <a:pPr lvl="0">
              <a:lnSpc>
                <a:spcPct val="60000"/>
              </a:lnSpc>
            </a:pPr>
            <a:r>
              <a:rPr lang="it-IT" b="1" dirty="0">
                <a:solidFill>
                  <a:srgbClr val="E53163"/>
                </a:solidFill>
                <a:latin typeface="Beirut Regular"/>
                <a:cs typeface="Beirut Regular"/>
              </a:rPr>
              <a:t> </a:t>
            </a:r>
            <a:r>
              <a:rPr lang="it-IT" b="1" dirty="0" smtClean="0">
                <a:solidFill>
                  <a:srgbClr val="E53163"/>
                </a:solidFill>
                <a:latin typeface="Beirut Regular"/>
                <a:cs typeface="Beirut Regular"/>
              </a:rPr>
              <a:t> </a:t>
            </a:r>
            <a:r>
              <a:rPr lang="it-IT" sz="1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Contrasta </a:t>
            </a:r>
            <a:r>
              <a:rPr lang="it-IT" sz="1000" dirty="0">
                <a:solidFill>
                  <a:srgbClr val="7F7F7F"/>
                </a:solidFill>
                <a:latin typeface="Century Gothic"/>
                <a:cs typeface="Century Gothic"/>
              </a:rPr>
              <a:t>le cause del </a:t>
            </a:r>
            <a:r>
              <a:rPr lang="it-IT" sz="1000" dirty="0" smtClean="0">
                <a:solidFill>
                  <a:srgbClr val="7F7F7F"/>
                </a:solidFill>
                <a:latin typeface="Century Gothic"/>
                <a:cs typeface="Century Gothic"/>
              </a:rPr>
              <a:t>la formazione  </a:t>
            </a:r>
          </a:p>
          <a:p>
            <a:pPr lvl="0">
              <a:lnSpc>
                <a:spcPct val="60000"/>
              </a:lnSpc>
            </a:pPr>
            <a:r>
              <a:rPr lang="it-IT" sz="1000" dirty="0" smtClean="0">
                <a:solidFill>
                  <a:srgbClr val="7F7F7F"/>
                </a:solidFill>
                <a:latin typeface="Century Gothic"/>
                <a:cs typeface="Century Gothic"/>
              </a:rPr>
              <a:t>  dell’ alone scuro  intorno  agli occhi </a:t>
            </a:r>
            <a:endParaRPr lang="it-IT" sz="10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 lvl="0"/>
            <a:r>
              <a:rPr lang="it-IT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it-IT" dirty="0" smtClean="0">
                <a:solidFill>
                  <a:srgbClr val="7F7F7F"/>
                </a:solidFill>
                <a:latin typeface="Century Gothic"/>
                <a:cs typeface="Century Gothic"/>
              </a:rPr>
              <a:t>   </a:t>
            </a:r>
            <a:endParaRPr lang="it-IT" dirty="0">
              <a:solidFill>
                <a:srgbClr val="7F7F7F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23" name="Tabel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4202508"/>
              </p:ext>
            </p:extLst>
          </p:nvPr>
        </p:nvGraphicFramePr>
        <p:xfrm>
          <a:off x="4336122" y="1314306"/>
          <a:ext cx="6265183" cy="3551110"/>
        </p:xfrm>
        <a:graphic>
          <a:graphicData uri="http://schemas.openxmlformats.org/drawingml/2006/table">
            <a:tbl>
              <a:tblPr/>
              <a:tblGrid>
                <a:gridCol w="1561758"/>
                <a:gridCol w="4703425"/>
              </a:tblGrid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Funzione</a:t>
                      </a:r>
                      <a:endParaRPr lang="it-IT" sz="1400" b="0" i="0" u="none" strike="noStrike" dirty="0">
                        <a:solidFill>
                          <a:schemeClr val="bg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915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Hamamelis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 Svolge 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un'azione antinfiammatoria contrastando il gonfiore</a:t>
                      </a:r>
                      <a:b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14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2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</a:t>
                      </a:r>
                      <a:r>
                        <a:rPr lang="it-IT" sz="16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Argan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Idrata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. Favorisce il ricambio cellulare della pelle.  Migliora l’elasticità e il tono cutaneo.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5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Licopene</a:t>
                      </a:r>
                      <a:b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Altissima 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capacità antiossidante.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5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Complesso Multivitaminico 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Le 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Vitamine A ed E contribuiscono a preservare  l'integrità della pelle grazie alla loro funzione  antiossidante. </a:t>
                      </a:r>
                      <a:b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14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5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Silicio organico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Il </a:t>
                      </a:r>
                      <a:r>
                        <a:rPr lang="it-I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Silicio organico rafforza l’azione delle vitamine  promuovendo la rigenerazione dei principali  elementi strutturali del tessuto connettivo:  elastina, collagene, proteoglicani e glicoproteine.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8" name="Immagine 27" descr="Wrinkle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98" t="39586" r="43806" b="43038"/>
          <a:stretch/>
        </p:blipFill>
        <p:spPr>
          <a:xfrm>
            <a:off x="7174668" y="5118974"/>
            <a:ext cx="476943" cy="419100"/>
          </a:xfrm>
          <a:prstGeom prst="rect">
            <a:avLst/>
          </a:prstGeom>
        </p:spPr>
      </p:pic>
      <p:pic>
        <p:nvPicPr>
          <p:cNvPr id="29" name="Immagine 28" descr="Wrinkle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81" t="7441" r="42685" b="70560"/>
          <a:stretch/>
        </p:blipFill>
        <p:spPr>
          <a:xfrm>
            <a:off x="7174668" y="6569462"/>
            <a:ext cx="571500" cy="530617"/>
          </a:xfrm>
          <a:prstGeom prst="rect">
            <a:avLst/>
          </a:prstGeom>
        </p:spPr>
      </p:pic>
      <p:sp>
        <p:nvSpPr>
          <p:cNvPr id="30" name="Corda 29"/>
          <p:cNvSpPr/>
          <p:nvPr/>
        </p:nvSpPr>
        <p:spPr>
          <a:xfrm rot="17538922">
            <a:off x="7268200" y="5865082"/>
            <a:ext cx="342900" cy="317500"/>
          </a:xfrm>
          <a:prstGeom prst="chor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32" name="Immagine 31" descr="menage-icons-set-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8129" y="4869930"/>
            <a:ext cx="2427368" cy="2427368"/>
          </a:xfrm>
          <a:prstGeom prst="rect">
            <a:avLst/>
          </a:prstGeom>
        </p:spPr>
      </p:pic>
      <p:pic>
        <p:nvPicPr>
          <p:cNvPr id="27" name="Immagine 26" descr="contorno_occh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30" y="-31861"/>
            <a:ext cx="2955780" cy="4901791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2839797" y="3823855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30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26805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6804" y="328136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-16804" y="-31861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241468" y="375110"/>
            <a:ext cx="4387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Siero contorno occhi</a:t>
            </a:r>
            <a:endParaRPr lang="it-IT" sz="28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96714" y="986202"/>
            <a:ext cx="1017892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Ideale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per trattare gli inestetismi della zona perioculare, </a:t>
            </a:r>
            <a:r>
              <a:rPr lang="it-IT" sz="1800" b="1" dirty="0">
                <a:solidFill>
                  <a:srgbClr val="D40050"/>
                </a:solidFill>
                <a:latin typeface="Century Gothic"/>
                <a:cs typeface="Century Gothic"/>
              </a:rPr>
              <a:t>molto delicata e sottile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. I 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principi attivi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, accuratamente selezionati, prevengono e contrastano le borse e le occhiaie 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agendo direttamente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sulle loro cause.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5877131" y="461167"/>
            <a:ext cx="1744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COD.MV04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5016281" y="6813547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smtClean="0">
                <a:latin typeface="Century Gothic"/>
                <a:cs typeface="Century Gothic"/>
              </a:rPr>
              <a:t>Azione idratante e spianante</a:t>
            </a:r>
            <a:endParaRPr lang="it-IT" sz="1400" dirty="0">
              <a:latin typeface="Century Gothic"/>
              <a:cs typeface="Century Gothic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97060" y="6077865"/>
            <a:ext cx="1119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800" b="1" dirty="0" smtClean="0">
                <a:solidFill>
                  <a:srgbClr val="E53163"/>
                </a:solidFill>
                <a:latin typeface="Century Gothic"/>
                <a:cs typeface="Century Gothic"/>
              </a:rPr>
              <a:t>Borse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3761794" y="5773166"/>
            <a:ext cx="1208985" cy="6244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60000"/>
              </a:lnSpc>
            </a:pPr>
            <a:r>
              <a:rPr lang="it-IT" sz="2800" dirty="0" smtClean="0">
                <a:solidFill>
                  <a:srgbClr val="C00000"/>
                </a:solidFill>
                <a:latin typeface="Beirut Regular"/>
                <a:cs typeface="Beirut Regular"/>
              </a:rPr>
              <a:t> </a:t>
            </a:r>
            <a:r>
              <a:rPr lang="it-IT" sz="16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Occhiaie</a:t>
            </a:r>
            <a:endParaRPr lang="it-IT" sz="1400" b="1" dirty="0" smtClean="0">
              <a:solidFill>
                <a:srgbClr val="D40050"/>
              </a:solidFill>
              <a:latin typeface="Century Gothic"/>
              <a:cs typeface="Century Gothic"/>
            </a:endParaRPr>
          </a:p>
          <a:p>
            <a:pPr lvl="0">
              <a:lnSpc>
                <a:spcPct val="60000"/>
              </a:lnSpc>
            </a:pPr>
            <a:r>
              <a:rPr lang="it-IT" sz="2800" dirty="0" smtClean="0">
                <a:solidFill>
                  <a:srgbClr val="C00000"/>
                </a:solidFill>
                <a:latin typeface="Century Gothic"/>
                <a:cs typeface="Century Gothic"/>
              </a:rPr>
              <a:t>   </a:t>
            </a:r>
            <a:endParaRPr lang="it-IT" sz="2800" dirty="0">
              <a:solidFill>
                <a:srgbClr val="C0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23" name="Tabel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4202508"/>
              </p:ext>
            </p:extLst>
          </p:nvPr>
        </p:nvGraphicFramePr>
        <p:xfrm>
          <a:off x="187038" y="2465006"/>
          <a:ext cx="10221165" cy="3141760"/>
        </p:xfrm>
        <a:graphic>
          <a:graphicData uri="http://schemas.openxmlformats.org/drawingml/2006/table">
            <a:tbl>
              <a:tblPr/>
              <a:tblGrid>
                <a:gridCol w="2547888"/>
                <a:gridCol w="7673277"/>
              </a:tblGrid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Funzione</a:t>
                      </a:r>
                      <a:endParaRPr lang="it-IT" sz="1400" b="0" i="0" u="none" strike="noStrike" dirty="0">
                        <a:solidFill>
                          <a:schemeClr val="bg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915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Hamamelis</a:t>
                      </a: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 Svolge </a:t>
                      </a:r>
                      <a:r>
                        <a:rPr lang="it-IT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un'azione antinfiammatoria contrastando il </a:t>
                      </a:r>
                      <a:r>
                        <a:rPr lang="it-IT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gonfiore</a:t>
                      </a:r>
                      <a:endParaRPr lang="it-IT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2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</a:t>
                      </a:r>
                      <a:r>
                        <a:rPr lang="it-IT" sz="18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Argan</a:t>
                      </a: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Idrata</a:t>
                      </a:r>
                      <a:r>
                        <a:rPr lang="it-IT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. Favorisce il ricambio cellulare della pelle.  Migliora l’elasticità e il tono cutaneo.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5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Licopene</a:t>
                      </a:r>
                      <a:br>
                        <a:rPr lang="it-IT" sz="18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Altissima </a:t>
                      </a:r>
                      <a:r>
                        <a:rPr lang="it-IT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capacità antiossidante.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5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Complesso Multivitaminico 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Le </a:t>
                      </a:r>
                      <a:r>
                        <a:rPr lang="it-IT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Vitamine A ed E contribuiscono a preservare  l'integrità della pelle grazie alla loro funzione  antiossidante. 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5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Silicio organico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Il </a:t>
                      </a:r>
                      <a:r>
                        <a:rPr lang="it-IT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Silicio organico rafforza l’azione delle vitamine  promuovendo la rigenerazione dei principali  elementi strutturali del tessuto connettivo:  elastina, collagene, proteoglicani e glicoproteine.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8" name="Immagine 27" descr="Wrinkl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98" t="39586" r="43806" b="43038"/>
          <a:stretch/>
        </p:blipFill>
        <p:spPr>
          <a:xfrm>
            <a:off x="134368" y="6109434"/>
            <a:ext cx="863159" cy="758476"/>
          </a:xfrm>
          <a:prstGeom prst="rect">
            <a:avLst/>
          </a:prstGeom>
        </p:spPr>
      </p:pic>
      <p:pic>
        <p:nvPicPr>
          <p:cNvPr id="29" name="Immagine 28" descr="Wrinkl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81" t="7441" r="42685" b="70560"/>
          <a:stretch/>
        </p:blipFill>
        <p:spPr>
          <a:xfrm>
            <a:off x="4060742" y="6696581"/>
            <a:ext cx="911640" cy="846425"/>
          </a:xfrm>
          <a:prstGeom prst="rect">
            <a:avLst/>
          </a:prstGeom>
        </p:spPr>
      </p:pic>
      <p:sp>
        <p:nvSpPr>
          <p:cNvPr id="30" name="Corda 29"/>
          <p:cNvSpPr/>
          <p:nvPr/>
        </p:nvSpPr>
        <p:spPr>
          <a:xfrm rot="17538922">
            <a:off x="4233676" y="5903904"/>
            <a:ext cx="406975" cy="484541"/>
          </a:xfrm>
          <a:prstGeom prst="chor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32" name="Immagine 31" descr="menage-icons-set-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762" y="5731458"/>
            <a:ext cx="1570880" cy="1570880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1122219" y="6116674"/>
            <a:ext cx="2689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800" dirty="0" smtClean="0">
                <a:latin typeface="Century Gothic"/>
                <a:cs typeface="Century Gothic"/>
              </a:rPr>
              <a:t>Drena i liquidi e riduce il gonfiore </a:t>
            </a:r>
            <a:endParaRPr lang="it-IT" sz="1800" dirty="0">
              <a:latin typeface="Century Gothic"/>
              <a:cs typeface="Century Gothic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4988055" y="5768887"/>
            <a:ext cx="3816707" cy="719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smtClean="0">
                <a:latin typeface="Century Gothic"/>
                <a:cs typeface="Century Gothic"/>
              </a:rPr>
              <a:t>Contrasta le cause della formazione dell’alone </a:t>
            </a:r>
            <a:r>
              <a:rPr lang="it-IT" dirty="0" smtClean="0"/>
              <a:t>scuro</a:t>
            </a:r>
            <a:endParaRPr lang="it-IT" dirty="0"/>
          </a:p>
        </p:txBody>
      </p:sp>
      <p:sp>
        <p:nvSpPr>
          <p:cNvPr id="36" name="Rettangolo 35"/>
          <p:cNvSpPr/>
          <p:nvPr/>
        </p:nvSpPr>
        <p:spPr>
          <a:xfrm>
            <a:off x="3489601" y="6488760"/>
            <a:ext cx="154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 smtClean="0">
                <a:solidFill>
                  <a:srgbClr val="E53163"/>
                </a:solidFill>
                <a:latin typeface="Century Gothic"/>
                <a:cs typeface="Century Gothic"/>
              </a:rPr>
              <a:t>     Linee sottili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538348" y="445779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30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2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763" y="6830966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857" y="6923421"/>
            <a:ext cx="1007998" cy="13256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910511" y="879119"/>
            <a:ext cx="2383522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Siero pelle impura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7844424" y="6661688"/>
            <a:ext cx="2573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err="1" smtClean="0">
                <a:solidFill>
                  <a:srgbClr val="E53163"/>
                </a:solidFill>
                <a:latin typeface="Century Gothic"/>
                <a:cs typeface="Century Gothic"/>
              </a:rPr>
              <a:t>Arrosamenti</a:t>
            </a:r>
            <a:endParaRPr lang="it-IT" sz="1100" b="1" dirty="0">
              <a:solidFill>
                <a:srgbClr val="E53163"/>
              </a:solidFill>
              <a:latin typeface="Century Gothic"/>
              <a:cs typeface="Century Gothic"/>
            </a:endParaRPr>
          </a:p>
          <a:p>
            <a:r>
              <a:rPr lang="it-IT" sz="1100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Azione lenitiva 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7837527" y="4899347"/>
            <a:ext cx="2671763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1100" b="1" dirty="0">
                <a:solidFill>
                  <a:srgbClr val="E53163"/>
                </a:solidFill>
                <a:latin typeface="Century Gothic"/>
                <a:cs typeface="Century Gothic"/>
              </a:rPr>
              <a:t>Pori dilatati</a:t>
            </a:r>
          </a:p>
          <a:p>
            <a:pPr lvl="0"/>
            <a:r>
              <a:rPr lang="it-IT" sz="1100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Purifica e libera i pori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7844424" y="5724844"/>
            <a:ext cx="2671763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1100" b="1" dirty="0">
                <a:solidFill>
                  <a:srgbClr val="E53163"/>
                </a:solidFill>
                <a:latin typeface="Century Gothic"/>
                <a:cs typeface="Century Gothic"/>
              </a:rPr>
              <a:t>Pelle grassa</a:t>
            </a:r>
          </a:p>
          <a:p>
            <a:pPr lvl="0"/>
            <a:r>
              <a:rPr lang="it-IT" sz="1100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Contribuisce a ripristinare l’equilibrio epidermico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-2" y="4794944"/>
            <a:ext cx="4918827" cy="2012859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Emulsione dalla </a:t>
            </a:r>
            <a:r>
              <a:rPr lang="it-IT" sz="1600" dirty="0" err="1">
                <a:solidFill>
                  <a:schemeClr val="bg1"/>
                </a:solidFill>
                <a:latin typeface="Century Gothic"/>
                <a:cs typeface="Century Gothic"/>
              </a:rPr>
              <a:t>texture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 leggera, non oleosa e facile da assorbire, idrata adeguatamente la pelle, purifica e libera i pori. Contribuisce a ripristinare l’equilibrio epidermico, combatte e previene le imperfezioni cutanee causate dall’acne. </a:t>
            </a:r>
          </a:p>
        </p:txBody>
      </p:sp>
      <p:graphicFrame>
        <p:nvGraphicFramePr>
          <p:cNvPr id="35" name="Tabel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2992400"/>
              </p:ext>
            </p:extLst>
          </p:nvPr>
        </p:nvGraphicFramePr>
        <p:xfrm>
          <a:off x="3022479" y="1584960"/>
          <a:ext cx="7395402" cy="2278358"/>
        </p:xfrm>
        <a:graphic>
          <a:graphicData uri="http://schemas.openxmlformats.org/drawingml/2006/table">
            <a:tbl>
              <a:tblPr/>
              <a:tblGrid>
                <a:gridCol w="1957310"/>
                <a:gridCol w="5438092"/>
              </a:tblGrid>
              <a:tr h="3575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Descrizione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6929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Calendula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Azione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antinfiammatoria e cicatrizzante. Promuove la rigenerazione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 del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tessuto </a:t>
                      </a:r>
                      <a:r>
                        <a:rPr lang="it-IT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e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previene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la formazione di cicatrici. 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Aloe </a:t>
                      </a:r>
                      <a:r>
                        <a:rPr lang="it-IT" sz="14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Barbadensis</a:t>
                      </a:r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Azione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anti-infiammatoria e anti-batterica. Stimola la rigenerazione dei tessuti.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Lavanda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Azione 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anti-batterica.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Zolfo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Azione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astringente, purificante,  disinfettante, sebo-regolatrice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" name="Ovale 36"/>
          <p:cNvSpPr/>
          <p:nvPr/>
        </p:nvSpPr>
        <p:spPr>
          <a:xfrm>
            <a:off x="7411959" y="4994846"/>
            <a:ext cx="225778" cy="239889"/>
          </a:xfrm>
          <a:prstGeom prst="ellipse">
            <a:avLst/>
          </a:prstGeom>
          <a:solidFill>
            <a:srgbClr val="17375E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/>
          <p:cNvSpPr/>
          <p:nvPr/>
        </p:nvSpPr>
        <p:spPr>
          <a:xfrm>
            <a:off x="7368286" y="5171235"/>
            <a:ext cx="127000" cy="127000"/>
          </a:xfrm>
          <a:prstGeom prst="ellipse">
            <a:avLst/>
          </a:prstGeom>
          <a:solidFill>
            <a:srgbClr val="17375E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" name="Immagine 42" descr="depositphotos_52267959-Oil-or-honey-blotch-vector-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7149" y="5695877"/>
            <a:ext cx="513273" cy="513273"/>
          </a:xfrm>
          <a:prstGeom prst="rect">
            <a:avLst/>
          </a:prstGeom>
        </p:spPr>
      </p:pic>
      <p:pic>
        <p:nvPicPr>
          <p:cNvPr id="44" name="Immagine 43" descr="FUOCO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89" t="5555"/>
          <a:stretch/>
        </p:blipFill>
        <p:spPr>
          <a:xfrm>
            <a:off x="7411959" y="6683381"/>
            <a:ext cx="243500" cy="463550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3022479" y="6946956"/>
            <a:ext cx="1163519" cy="2616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COD.MV05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24578" name="Picture 2" descr="G:\ICONE\menage-icons-set-1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8826" y="4596689"/>
            <a:ext cx="2368323" cy="2368322"/>
          </a:xfrm>
          <a:prstGeom prst="rect">
            <a:avLst/>
          </a:prstGeom>
          <a:noFill/>
        </p:spPr>
      </p:pic>
      <p:pic>
        <p:nvPicPr>
          <p:cNvPr id="23" name="Immagine 22" descr="pelle_impur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170" y="806147"/>
            <a:ext cx="2507250" cy="4157960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2671124" y="4304517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50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28864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220685" y="375099"/>
            <a:ext cx="3328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Siero pelle impura</a:t>
            </a:r>
            <a:endParaRPr lang="it-IT" sz="28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224739" y="6718865"/>
            <a:ext cx="4586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 smtClean="0">
                <a:solidFill>
                  <a:srgbClr val="E53163"/>
                </a:solidFill>
                <a:latin typeface="Century Gothic"/>
                <a:cs typeface="Century Gothic"/>
              </a:rPr>
              <a:t>Arrosamenti</a:t>
            </a:r>
            <a:endParaRPr lang="it-IT" sz="1600" b="1" dirty="0">
              <a:solidFill>
                <a:srgbClr val="E53163"/>
              </a:solidFill>
              <a:latin typeface="Century Gothic"/>
              <a:cs typeface="Century Gothic"/>
            </a:endParaRPr>
          </a:p>
          <a:p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Azione lenitiva 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217842" y="4956524"/>
            <a:ext cx="4761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b="1" dirty="0">
                <a:solidFill>
                  <a:srgbClr val="E53163"/>
                </a:solidFill>
                <a:latin typeface="Century Gothic"/>
                <a:cs typeface="Century Gothic"/>
              </a:rPr>
              <a:t>Pori dilatati</a:t>
            </a:r>
          </a:p>
          <a:p>
            <a:pPr lvl="0"/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Purifica e libera i pori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224740" y="5782021"/>
            <a:ext cx="349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b="1" dirty="0">
                <a:solidFill>
                  <a:srgbClr val="E53163"/>
                </a:solidFill>
                <a:latin typeface="Century Gothic"/>
                <a:cs typeface="Century Gothic"/>
              </a:rPr>
              <a:t>Pelle grassa</a:t>
            </a:r>
          </a:p>
          <a:p>
            <a:pPr lvl="0"/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Contribuisce a ripristinare l’equilibrio epidermico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300969" y="1050303"/>
            <a:ext cx="10116911" cy="1133837"/>
          </a:xfrm>
          <a:prstGeom prst="rect">
            <a:avLst/>
          </a:prstGeom>
          <a:noFill/>
          <a:ln w="12700"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Emulsione dalla </a:t>
            </a:r>
            <a:r>
              <a:rPr lang="it-IT" sz="1800" dirty="0" err="1">
                <a:solidFill>
                  <a:srgbClr val="D40050"/>
                </a:solidFill>
                <a:latin typeface="Century Gothic"/>
                <a:cs typeface="Century Gothic"/>
              </a:rPr>
              <a:t>texture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 leggera, non oleosa e facile da assorbire, idrata adeguatamente la pelle, purifica e libera i pori. Contribuisce a ripristinare l’equilibrio epidermico, combatte e previene le imperfezioni cutanee causate dall’acne. </a:t>
            </a:r>
          </a:p>
        </p:txBody>
      </p:sp>
      <p:graphicFrame>
        <p:nvGraphicFramePr>
          <p:cNvPr id="35" name="Tabel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2992400"/>
              </p:ext>
            </p:extLst>
          </p:nvPr>
        </p:nvGraphicFramePr>
        <p:xfrm>
          <a:off x="300968" y="2381317"/>
          <a:ext cx="10116911" cy="2322689"/>
        </p:xfrm>
        <a:graphic>
          <a:graphicData uri="http://schemas.openxmlformats.org/drawingml/2006/table">
            <a:tbl>
              <a:tblPr/>
              <a:tblGrid>
                <a:gridCol w="2400668"/>
                <a:gridCol w="7716243"/>
              </a:tblGrid>
              <a:tr h="3575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Descrizione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6929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Calendula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Azione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antinfiammatoria e cicatrizzante. Promuove la rigenerazione 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 del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tessuto </a:t>
                      </a:r>
                      <a:r>
                        <a:rPr lang="it-IT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e 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previene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la formazione di cicatrici. 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Aloe </a:t>
                      </a:r>
                      <a:r>
                        <a:rPr lang="it-IT" sz="18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Barbadensis</a:t>
                      </a: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Azione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anti-infiammatoria e anti-batterica. Stimola la rigenerazione dei tessuti.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Lavanda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Azione 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anti-batterica.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5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Zolfo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 Azione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astringente, purificante,  disinfettante, sebo-regolatrice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" name="CasellaDiTesto 37"/>
          <p:cNvSpPr txBox="1"/>
          <p:nvPr/>
        </p:nvSpPr>
        <p:spPr>
          <a:xfrm>
            <a:off x="5403270" y="474800"/>
            <a:ext cx="1738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COD.MV05</a:t>
            </a:r>
            <a:endParaRPr lang="it-IT" sz="18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3909312" y="4883807"/>
            <a:ext cx="6508569" cy="2486515"/>
            <a:chOff x="-6531221" y="1814808"/>
            <a:chExt cx="6508569" cy="2486515"/>
          </a:xfrm>
        </p:grpSpPr>
        <p:sp>
          <p:nvSpPr>
            <p:cNvPr id="26" name="Rettangolo 25"/>
            <p:cNvSpPr/>
            <p:nvPr/>
          </p:nvSpPr>
          <p:spPr>
            <a:xfrm>
              <a:off x="-6531221" y="2184140"/>
              <a:ext cx="6508569" cy="2117183"/>
            </a:xfrm>
            <a:prstGeom prst="rect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8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una dieta squilibrata può aggravare il disturbo della pelle grassa. A tale scopo, si consiglia di limitare il consumo di grassi animali, alcol e zuccheri raffinati, a favore di pesce, carni bianche, cereali integrali, frutta e verdura fresca.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-6531219" y="1814808"/>
              <a:ext cx="2491388" cy="3693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sz="18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Consiglio Alimentare</a:t>
              </a: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6975419" y="449416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50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2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763" y="6830966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857" y="6923421"/>
            <a:ext cx="1007998" cy="13256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863262" y="879119"/>
            <a:ext cx="3000837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Siero </a:t>
            </a:r>
            <a:r>
              <a:rPr lang="it-IT" sz="2000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elle </a:t>
            </a:r>
            <a:r>
              <a:rPr lang="it-IT" sz="2000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ensibile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3022479" y="6946956"/>
            <a:ext cx="1163519" cy="2616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COD.MV06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9552" y="4937760"/>
            <a:ext cx="7848600" cy="1892185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Complesso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sinergico di principi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attivi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con forte azione </a:t>
            </a:r>
            <a:r>
              <a:rPr lang="it-IT" sz="1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flebotonica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 della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parete dei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capillari. Svolge un’azione </a:t>
            </a:r>
            <a:r>
              <a:rPr lang="it-IT" sz="1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anticouperose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, lenitiva e calmante. 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L’Acido Ialuronico contenuto svolge un’intensa azione idratante e lenitiva. 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Favorisce i processi di riparazione dei tessuti lasciando la cute morbida, elastica e vellutata. 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36" name="Immagine 35" descr="pelle_sensibi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70" y="1066229"/>
            <a:ext cx="2539750" cy="4211857"/>
          </a:xfrm>
          <a:prstGeom prst="rect">
            <a:avLst/>
          </a:prstGeom>
        </p:spPr>
      </p:pic>
      <p:graphicFrame>
        <p:nvGraphicFramePr>
          <p:cNvPr id="39" name="Tabella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2993120"/>
              </p:ext>
            </p:extLst>
          </p:nvPr>
        </p:nvGraphicFramePr>
        <p:xfrm>
          <a:off x="3364743" y="1889760"/>
          <a:ext cx="6839778" cy="2389060"/>
        </p:xfrm>
        <a:graphic>
          <a:graphicData uri="http://schemas.openxmlformats.org/drawingml/2006/table">
            <a:tbl>
              <a:tblPr/>
              <a:tblGrid>
                <a:gridCol w="2411217"/>
                <a:gridCol w="4428561"/>
              </a:tblGrid>
              <a:tr h="14884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FUNZIONE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Rusco, </a:t>
                      </a:r>
                      <a:r>
                        <a:rPr lang="it-IT" sz="1600" b="0" i="0" u="none" strike="noStrike" dirty="0" err="1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Centella</a:t>
                      </a:r>
                      <a:r>
                        <a:rPr lang="it-IT" sz="16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, Calendula, Ippocastano, Liquirizia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Complesso sinergico</a:t>
                      </a:r>
                      <a:r>
                        <a:rPr lang="it-IT" sz="14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di principi attivi, con forte attività di rafforzamento dei capillari. Azione lenitiva, anticouperose</a:t>
                      </a:r>
                      <a:endParaRPr lang="it-IT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err="1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Acetyl</a:t>
                      </a:r>
                      <a:r>
                        <a:rPr lang="it-IT" sz="16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Tetrapeptide-15</a:t>
                      </a:r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/>
                      </a:r>
                      <a:b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riduce le risposte nervose agli stimoli esterni che sono più accentuate nelle pelli sensibili.</a:t>
                      </a:r>
                      <a:endParaRPr lang="it-IT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 Ialuronico 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oltre all’azione idratante, svolge azione lenitiva, antiinfiammatoria e cicatrizzante </a:t>
                      </a:r>
                      <a:endParaRPr lang="it-IT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Provitamina  B5</a:t>
                      </a:r>
                      <a:r>
                        <a:rPr lang="it-IT" sz="1600" b="0" i="0" u="none" strike="noStrike" baseline="0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 - </a:t>
                      </a:r>
                      <a:r>
                        <a:rPr lang="it-IT" sz="1600" b="0" i="0" u="none" strike="noStrike" baseline="0" dirty="0" err="1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Allantoina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azione idratante, lenitiva ristrutturante e nutriente – stimola i processi di riparazione</a:t>
                      </a:r>
                      <a:endParaRPr lang="it-IT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2671124" y="4533119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50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1253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220686" y="375099"/>
            <a:ext cx="3743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Siero </a:t>
            </a:r>
            <a:r>
              <a:rPr lang="it-IT" sz="2800" b="1" dirty="0">
                <a:solidFill>
                  <a:srgbClr val="D40050"/>
                </a:solidFill>
                <a:latin typeface="Century Gothic"/>
                <a:cs typeface="Century Gothic"/>
              </a:rPr>
              <a:t>p</a:t>
            </a:r>
            <a:r>
              <a:rPr lang="it-IT" sz="2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elle </a:t>
            </a:r>
            <a:r>
              <a:rPr lang="it-IT" sz="2800" b="1" dirty="0">
                <a:solidFill>
                  <a:srgbClr val="D40050"/>
                </a:solidFill>
                <a:latin typeface="Century Gothic"/>
                <a:cs typeface="Century Gothic"/>
              </a:rPr>
              <a:t>s</a:t>
            </a:r>
            <a:r>
              <a:rPr lang="it-IT" sz="2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ensibile</a:t>
            </a:r>
            <a:endParaRPr lang="it-IT" sz="28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5486396" y="481949"/>
            <a:ext cx="2072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 MV06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0970" y="1029220"/>
            <a:ext cx="10116911" cy="2169825"/>
          </a:xfrm>
          <a:prstGeom prst="rect">
            <a:avLst/>
          </a:prstGeom>
          <a:noFill/>
          <a:ln w="19050"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Complesso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sinergico di principi 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attivi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 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con forte azione </a:t>
            </a:r>
            <a:r>
              <a:rPr lang="it-IT" sz="1800" dirty="0" err="1" smtClean="0">
                <a:solidFill>
                  <a:srgbClr val="D40050"/>
                </a:solidFill>
                <a:latin typeface="Century Gothic"/>
                <a:cs typeface="Century Gothic"/>
              </a:rPr>
              <a:t>flebotonica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 della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parete dei 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capillari. Svolge un’azione </a:t>
            </a:r>
            <a:r>
              <a:rPr lang="it-IT" sz="1800" dirty="0" err="1" smtClean="0">
                <a:solidFill>
                  <a:srgbClr val="D40050"/>
                </a:solidFill>
                <a:latin typeface="Century Gothic"/>
                <a:cs typeface="Century Gothic"/>
              </a:rPr>
              <a:t>anticouperose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, lenitiva e calmante. </a:t>
            </a:r>
          </a:p>
          <a:p>
            <a:pPr>
              <a:lnSpc>
                <a:spcPct val="150000"/>
              </a:lnSpc>
            </a:pP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L’Acido Ialuronico contenuto svolge un’intensa azione idratante e lenitiva. </a:t>
            </a:r>
          </a:p>
          <a:p>
            <a:pPr>
              <a:lnSpc>
                <a:spcPct val="150000"/>
              </a:lnSpc>
            </a:pP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Favorisce i processi di riparazione dei tessuti lasciando la cute morbida, elastica e vellutata. 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graphicFrame>
        <p:nvGraphicFramePr>
          <p:cNvPr id="39" name="Tabella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2993120"/>
              </p:ext>
            </p:extLst>
          </p:nvPr>
        </p:nvGraphicFramePr>
        <p:xfrm>
          <a:off x="300970" y="3325093"/>
          <a:ext cx="10116911" cy="2815780"/>
        </p:xfrm>
        <a:graphic>
          <a:graphicData uri="http://schemas.openxmlformats.org/drawingml/2006/table">
            <a:tbl>
              <a:tblPr/>
              <a:tblGrid>
                <a:gridCol w="3566500"/>
                <a:gridCol w="6550411"/>
              </a:tblGrid>
              <a:tr h="250767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FUNZIONE</a:t>
                      </a:r>
                      <a:endParaRPr lang="it-IT" sz="20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Rusco, </a:t>
                      </a:r>
                      <a:r>
                        <a:rPr lang="it-IT" sz="1800" b="0" i="0" u="none" strike="noStrike" dirty="0" err="1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Centella</a:t>
                      </a:r>
                      <a:r>
                        <a:rPr lang="it-IT" sz="18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, Calendula, Ippocastano, Liquirizia</a:t>
                      </a: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Complesso sinergico</a:t>
                      </a:r>
                      <a:r>
                        <a:rPr lang="it-IT" sz="18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di principi attivi, con forte attività di rafforzamento dei capillari. Azione lenitiva, anticouperose</a:t>
                      </a:r>
                      <a:endParaRPr lang="it-IT" sz="18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err="1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Acetyl</a:t>
                      </a:r>
                      <a:r>
                        <a:rPr lang="it-IT" sz="1800" b="1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Tetrapeptide-15</a:t>
                      </a:r>
                      <a:endParaRPr lang="it-IT" sz="1800" b="1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riduce le risposte nervose agli stimoli esterni che sono più accentuate nelle pelli sensibili. – </a:t>
                      </a:r>
                      <a:r>
                        <a:rPr lang="it-IT" sz="18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La pelle diventa meno sensibile perché aumenta la soglia di tolleranza</a:t>
                      </a:r>
                      <a:endParaRPr lang="it-IT" sz="18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 Ialuronico </a:t>
                      </a: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oltre all’azione idratante, svolge azione lenitiva, antiinfiammatoria e cicatrizzante </a:t>
                      </a:r>
                      <a:endParaRPr lang="it-IT" sz="18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Provitamina  B5</a:t>
                      </a:r>
                      <a:r>
                        <a:rPr lang="it-IT" sz="1800" b="0" i="0" u="none" strike="noStrike" baseline="0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 - </a:t>
                      </a:r>
                      <a:r>
                        <a:rPr lang="it-IT" sz="1800" b="0" i="0" u="none" strike="noStrike" baseline="0" dirty="0" err="1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Allantoina</a:t>
                      </a: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azione idratante, lenitiva ristrutturante e nutriente – stimola i processi di riparazione</a:t>
                      </a:r>
                      <a:endParaRPr lang="it-IT" sz="18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7330280" y="461167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50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12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6837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763" y="6830966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857" y="6923421"/>
            <a:ext cx="1007998" cy="13256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220686" y="871568"/>
            <a:ext cx="2411427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Siero schiarente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15239" y="4644235"/>
            <a:ext cx="4747430" cy="1692771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Potente siero anti-pigmentazione interrompe il processo di formazione delle macchie </a:t>
            </a:r>
            <a:r>
              <a:rPr lang="it-IT" sz="1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melaniniche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,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bloccando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le </a:t>
            </a:r>
            <a:r>
              <a:rPr lang="it-IT" sz="1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iperpigmentazioni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 prima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che abbiano inizio e minimizzando progressivamente quelle esistenti.  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8552807" y="4434185"/>
            <a:ext cx="1865074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E53163"/>
                </a:solidFill>
                <a:latin typeface="Century Gothic"/>
                <a:cs typeface="Century Gothic"/>
              </a:rPr>
              <a:t>Macchie</a:t>
            </a:r>
          </a:p>
          <a:p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Previene e contrasta quelle esistenti</a:t>
            </a:r>
          </a:p>
          <a:p>
            <a:endParaRPr lang="it-IT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1100" b="1" dirty="0" smtClean="0">
                <a:solidFill>
                  <a:srgbClr val="E53163"/>
                </a:solidFill>
                <a:latin typeface="Century Gothic"/>
                <a:cs typeface="Century Gothic"/>
              </a:rPr>
              <a:t>Colorito</a:t>
            </a:r>
            <a:endParaRPr lang="it-IT" sz="1100" b="1" dirty="0">
              <a:solidFill>
                <a:srgbClr val="E53163"/>
              </a:solidFill>
              <a:latin typeface="Century Gothic"/>
              <a:cs typeface="Century Gothic"/>
            </a:endParaRPr>
          </a:p>
          <a:p>
            <a:r>
              <a:rPr lang="it-IT" sz="1000" b="1" dirty="0">
                <a:solidFill>
                  <a:schemeClr val="bg1">
                    <a:lumMod val="50000"/>
                  </a:schemeClr>
                </a:solidFill>
                <a:latin typeface="Beirut Regular"/>
                <a:cs typeface="Beirut Regular"/>
              </a:rPr>
              <a:t>Azione illuminante</a:t>
            </a:r>
          </a:p>
        </p:txBody>
      </p:sp>
      <p:graphicFrame>
        <p:nvGraphicFramePr>
          <p:cNvPr id="26" name="Tabel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2993120"/>
              </p:ext>
            </p:extLst>
          </p:nvPr>
        </p:nvGraphicFramePr>
        <p:xfrm>
          <a:off x="3520364" y="1524000"/>
          <a:ext cx="6672465" cy="2358580"/>
        </p:xfrm>
        <a:graphic>
          <a:graphicData uri="http://schemas.openxmlformats.org/drawingml/2006/table">
            <a:tbl>
              <a:tblPr/>
              <a:tblGrid>
                <a:gridCol w="2133835"/>
                <a:gridCol w="4538630"/>
              </a:tblGrid>
              <a:tr h="14884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FUNZIONE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Eureco</a:t>
                      </a:r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</a:t>
                      </a:r>
                      <a:b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Agente </a:t>
                      </a:r>
                      <a:r>
                        <a:rPr lang="it-IT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schiarente che modifica il colore della melanina dalla forma nera ossidata a quella chiara, ridotta. 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 </a:t>
                      </a:r>
                      <a:r>
                        <a:rPr lang="it-IT" sz="16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Kojico</a:t>
                      </a:r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/>
                      </a:r>
                      <a:b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Efficace </a:t>
                      </a:r>
                      <a:r>
                        <a:rPr lang="it-IT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come schiarente perché inattiva un enzima - la tirosinasi - </a:t>
                      </a:r>
                      <a:r>
                        <a:rPr lang="it-IT" sz="14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responbabile</a:t>
                      </a:r>
                      <a:r>
                        <a:rPr lang="it-IT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 del fenomeno.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Alpha-</a:t>
                      </a:r>
                      <a:r>
                        <a:rPr lang="it-IT" sz="16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Arbutina</a:t>
                      </a:r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/>
                      </a:r>
                      <a:b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Inibisce </a:t>
                      </a:r>
                      <a:r>
                        <a:rPr lang="it-IT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la produzione di melanina perché interferisce con i recettori della tirosinasi.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Estratto di Liquirizia </a:t>
                      </a:r>
                      <a:endParaRPr lang="it-IT" sz="1600" b="0" i="0" u="none" strike="noStrike" dirty="0" smtClean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e </a:t>
                      </a:r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 </a:t>
                      </a:r>
                      <a:r>
                        <a:rPr lang="it-IT" sz="16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Fitico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Effetto </a:t>
                      </a:r>
                      <a:r>
                        <a:rPr lang="it-IT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antinfiammatorio. Inibisce la tirosinasi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" name="CasellaDiTesto 26"/>
          <p:cNvSpPr txBox="1"/>
          <p:nvPr/>
        </p:nvSpPr>
        <p:spPr>
          <a:xfrm>
            <a:off x="4823629" y="6306777"/>
            <a:ext cx="3032228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/>
              <a:buChar char="•"/>
            </a:pPr>
            <a:r>
              <a:rPr lang="it-IT" sz="14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Macchie di invecchiamento cutaneo</a:t>
            </a:r>
          </a:p>
          <a:p>
            <a:pPr marL="171450" indent="-171450">
              <a:lnSpc>
                <a:spcPct val="130000"/>
              </a:lnSpc>
              <a:buFont typeface="Arial"/>
              <a:buChar char="•"/>
            </a:pPr>
            <a:r>
              <a:rPr lang="it-IT" sz="14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Macchie melaniniche da infiammazioni 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endParaRPr lang="it-IT" sz="1200" b="1" dirty="0" smtClean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grpSp>
        <p:nvGrpSpPr>
          <p:cNvPr id="6" name="Gruppo 32"/>
          <p:cNvGrpSpPr/>
          <p:nvPr/>
        </p:nvGrpSpPr>
        <p:grpSpPr>
          <a:xfrm>
            <a:off x="7798992" y="4491431"/>
            <a:ext cx="380997" cy="384263"/>
            <a:chOff x="11366500" y="3867350"/>
            <a:chExt cx="340359" cy="384263"/>
          </a:xfrm>
        </p:grpSpPr>
        <p:sp>
          <p:nvSpPr>
            <p:cNvPr id="28" name="Ovale 27"/>
            <p:cNvSpPr/>
            <p:nvPr/>
          </p:nvSpPr>
          <p:spPr>
            <a:xfrm>
              <a:off x="11366500" y="3867350"/>
              <a:ext cx="340359" cy="38426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11610340" y="4046329"/>
              <a:ext cx="45719" cy="508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17375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11534140" y="3982829"/>
              <a:ext cx="45719" cy="508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17375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e 30"/>
            <p:cNvSpPr/>
            <p:nvPr/>
          </p:nvSpPr>
          <p:spPr>
            <a:xfrm>
              <a:off x="11483340" y="4122529"/>
              <a:ext cx="45719" cy="508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17375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e 31"/>
            <p:cNvSpPr/>
            <p:nvPr/>
          </p:nvSpPr>
          <p:spPr>
            <a:xfrm>
              <a:off x="11455400" y="3957429"/>
              <a:ext cx="45719" cy="508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17375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Sole 34"/>
          <p:cNvSpPr/>
          <p:nvPr/>
        </p:nvSpPr>
        <p:spPr>
          <a:xfrm>
            <a:off x="7855857" y="5220642"/>
            <a:ext cx="342900" cy="368300"/>
          </a:xfrm>
          <a:prstGeom prst="sun">
            <a:avLst/>
          </a:prstGeom>
          <a:solidFill>
            <a:srgbClr val="1737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3022479" y="6946956"/>
            <a:ext cx="1163519" cy="2616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COD.MV07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8198757" y="6324155"/>
            <a:ext cx="195211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/>
              <a:buChar char="•"/>
            </a:pPr>
            <a:r>
              <a:rPr lang="it-IT" sz="1400" b="1" dirty="0">
                <a:solidFill>
                  <a:srgbClr val="E1347E"/>
                </a:solidFill>
                <a:latin typeface="Century Gothic"/>
                <a:cs typeface="Century Gothic"/>
              </a:rPr>
              <a:t>Melasma </a:t>
            </a:r>
          </a:p>
          <a:p>
            <a:pPr marL="171450" indent="-171450">
              <a:lnSpc>
                <a:spcPct val="130000"/>
              </a:lnSpc>
              <a:buFont typeface="Arial"/>
              <a:buChar char="•"/>
            </a:pPr>
            <a:r>
              <a:rPr lang="it-IT" sz="1400" b="1" dirty="0">
                <a:solidFill>
                  <a:srgbClr val="E1347E"/>
                </a:solidFill>
                <a:latin typeface="Century Gothic"/>
                <a:cs typeface="Century Gothic"/>
              </a:rPr>
              <a:t>Lentigo solari </a:t>
            </a:r>
          </a:p>
          <a:p>
            <a:pPr marL="171450" indent="-171450">
              <a:lnSpc>
                <a:spcPct val="130000"/>
              </a:lnSpc>
              <a:buFont typeface="Arial"/>
              <a:buChar char="•"/>
            </a:pPr>
            <a:r>
              <a:rPr lang="it-IT" sz="1400" b="1" dirty="0">
                <a:solidFill>
                  <a:srgbClr val="E1347E"/>
                </a:solidFill>
                <a:latin typeface="Century Gothic"/>
                <a:cs typeface="Century Gothic"/>
              </a:rPr>
              <a:t>Esiti cicatriziali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endParaRPr lang="it-IT" sz="1200" b="1" dirty="0" smtClean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pic>
        <p:nvPicPr>
          <p:cNvPr id="39" name="Immagine 38" descr="menage-icons-set-12-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443" y="4348591"/>
            <a:ext cx="2015130" cy="2015130"/>
          </a:xfrm>
          <a:prstGeom prst="rect">
            <a:avLst/>
          </a:prstGeom>
        </p:spPr>
      </p:pic>
      <p:sp>
        <p:nvSpPr>
          <p:cNvPr id="40" name="Rettangolo 39"/>
          <p:cNvSpPr/>
          <p:nvPr/>
        </p:nvSpPr>
        <p:spPr>
          <a:xfrm>
            <a:off x="160149" y="6365727"/>
            <a:ext cx="3360215" cy="377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6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Effetto illuminante e schiarente. </a:t>
            </a:r>
            <a:endParaRPr lang="it-IT" sz="16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pic>
        <p:nvPicPr>
          <p:cNvPr id="41" name="Immagine 40" descr="schiaren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37" y="706164"/>
            <a:ext cx="2508794" cy="416052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2671124" y="4179825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50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16817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6837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179122" y="346766"/>
            <a:ext cx="3456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Siero schiarente</a:t>
            </a:r>
            <a:endParaRPr lang="it-IT" sz="32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300969" y="1205049"/>
            <a:ext cx="10116911" cy="1133837"/>
          </a:xfrm>
          <a:prstGeom prst="rect">
            <a:avLst/>
          </a:prstGeom>
          <a:noFill/>
          <a:ln w="19050"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Potente siero anti-pigmentazione interrompe il processo di formazione delle macchie </a:t>
            </a:r>
            <a:r>
              <a:rPr lang="it-IT" sz="1800" dirty="0" err="1" smtClean="0">
                <a:solidFill>
                  <a:srgbClr val="D40050"/>
                </a:solidFill>
                <a:latin typeface="Century Gothic"/>
                <a:cs typeface="Century Gothic"/>
              </a:rPr>
              <a:t>melaniniche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,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bloccando 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le </a:t>
            </a:r>
            <a:r>
              <a:rPr lang="it-IT" sz="1800" dirty="0" err="1" smtClean="0">
                <a:solidFill>
                  <a:srgbClr val="D40050"/>
                </a:solidFill>
                <a:latin typeface="Century Gothic"/>
                <a:cs typeface="Century Gothic"/>
              </a:rPr>
              <a:t>iperpigmentazioni</a:t>
            </a:r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 prima </a:t>
            </a:r>
            <a:r>
              <a:rPr lang="it-IT" sz="1800" dirty="0">
                <a:solidFill>
                  <a:srgbClr val="D40050"/>
                </a:solidFill>
                <a:latin typeface="Century Gothic"/>
                <a:cs typeface="Century Gothic"/>
              </a:rPr>
              <a:t>che abbiano inizio e minimizzando progressivamente quelle esistenti.  </a:t>
            </a:r>
          </a:p>
        </p:txBody>
      </p:sp>
      <p:graphicFrame>
        <p:nvGraphicFramePr>
          <p:cNvPr id="26" name="Tabel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2993120"/>
              </p:ext>
            </p:extLst>
          </p:nvPr>
        </p:nvGraphicFramePr>
        <p:xfrm>
          <a:off x="3678766" y="3028612"/>
          <a:ext cx="6672465" cy="3699700"/>
        </p:xfrm>
        <a:graphic>
          <a:graphicData uri="http://schemas.openxmlformats.org/drawingml/2006/table">
            <a:tbl>
              <a:tblPr/>
              <a:tblGrid>
                <a:gridCol w="2133835"/>
                <a:gridCol w="4538630"/>
              </a:tblGrid>
              <a:tr h="14884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FUNZIONE</a:t>
                      </a:r>
                      <a:endParaRPr lang="it-IT" sz="18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Eureco</a:t>
                      </a:r>
                      <a:r>
                        <a:rPr lang="it-IT" sz="20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</a:t>
                      </a:r>
                      <a:br>
                        <a:rPr lang="it-IT" sz="20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20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Agente </a:t>
                      </a:r>
                      <a:r>
                        <a:rPr lang="it-IT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schiarente che modifica il colore della melanina dalla forma nera ossidata a quella chiara, ridotta. 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 </a:t>
                      </a:r>
                      <a:r>
                        <a:rPr lang="it-IT" sz="20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Kojico</a:t>
                      </a:r>
                      <a:r>
                        <a:rPr lang="it-IT" sz="20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/>
                      </a:r>
                      <a:br>
                        <a:rPr lang="it-IT" sz="20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20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Efficace </a:t>
                      </a:r>
                      <a:r>
                        <a:rPr lang="it-IT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come schiarente perché inattiva un enzima - la tirosinasi - </a:t>
                      </a:r>
                      <a:r>
                        <a:rPr lang="it-IT" sz="18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responbabile</a:t>
                      </a:r>
                      <a:r>
                        <a:rPr lang="it-IT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 del fenomeno.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Alpha-</a:t>
                      </a:r>
                      <a:r>
                        <a:rPr lang="it-IT" sz="20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Arbutina</a:t>
                      </a:r>
                      <a:r>
                        <a:rPr lang="it-IT" sz="20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/>
                      </a:r>
                      <a:br>
                        <a:rPr lang="it-IT" sz="20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20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Inibisce </a:t>
                      </a:r>
                      <a:r>
                        <a:rPr lang="it-IT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la produzione di melanina perché interferisce con i recettori della tirosinasi.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Estratto di Liquirizia </a:t>
                      </a:r>
                      <a:endParaRPr lang="it-IT" sz="2000" b="0" i="0" u="none" strike="noStrike" dirty="0" smtClean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  <a:p>
                      <a:pPr algn="ctr" fontAlgn="b"/>
                      <a:r>
                        <a:rPr lang="it-IT" sz="20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e </a:t>
                      </a:r>
                      <a:r>
                        <a:rPr lang="it-IT" sz="20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 </a:t>
                      </a:r>
                      <a:r>
                        <a:rPr lang="it-IT" sz="2000" b="0" i="0" u="none" strike="noStrike" dirty="0" err="1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Fitico</a:t>
                      </a:r>
                      <a:endParaRPr lang="it-IT" sz="20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Effetto </a:t>
                      </a:r>
                      <a:r>
                        <a:rPr lang="it-IT" sz="18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antinfiammatorio. Inibisce la tirosinasi</a:t>
                      </a: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" name="CasellaDiTesto 26"/>
          <p:cNvSpPr txBox="1"/>
          <p:nvPr/>
        </p:nvSpPr>
        <p:spPr>
          <a:xfrm>
            <a:off x="176277" y="3906989"/>
            <a:ext cx="3689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/>
              <a:buChar char="•"/>
            </a:pPr>
            <a:r>
              <a:rPr lang="it-IT" sz="1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Macchie di invecchiamento cutaneo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endParaRPr lang="it-IT" sz="1600" b="1" dirty="0" smtClean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5448841" y="481949"/>
            <a:ext cx="2098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COD.MV07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300970" y="358664"/>
            <a:ext cx="191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Viso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176278" y="4648267"/>
            <a:ext cx="1952110" cy="146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/>
              <a:buChar char="•"/>
            </a:pPr>
            <a:r>
              <a:rPr lang="it-IT" sz="1800" b="1" dirty="0">
                <a:solidFill>
                  <a:srgbClr val="D40050"/>
                </a:solidFill>
                <a:latin typeface="Century Gothic"/>
                <a:cs typeface="Century Gothic"/>
              </a:rPr>
              <a:t>Melasma </a:t>
            </a:r>
          </a:p>
          <a:p>
            <a:pPr marL="171450" indent="-171450">
              <a:lnSpc>
                <a:spcPct val="130000"/>
              </a:lnSpc>
              <a:buFont typeface="Arial"/>
              <a:buChar char="•"/>
            </a:pPr>
            <a:r>
              <a:rPr lang="it-IT" sz="1800" b="1" dirty="0">
                <a:solidFill>
                  <a:srgbClr val="D40050"/>
                </a:solidFill>
                <a:latin typeface="Century Gothic"/>
                <a:cs typeface="Century Gothic"/>
              </a:rPr>
              <a:t>Lentigo solari </a:t>
            </a:r>
          </a:p>
          <a:p>
            <a:pPr marL="171450" indent="-171450">
              <a:lnSpc>
                <a:spcPct val="130000"/>
              </a:lnSpc>
              <a:buFont typeface="Arial"/>
              <a:buChar char="•"/>
            </a:pPr>
            <a:r>
              <a:rPr lang="it-IT" sz="1800" b="1" dirty="0">
                <a:solidFill>
                  <a:srgbClr val="D40050"/>
                </a:solidFill>
                <a:latin typeface="Century Gothic"/>
                <a:cs typeface="Century Gothic"/>
              </a:rPr>
              <a:t>Esiti cicatriziali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endParaRPr lang="it-IT" sz="1600" b="1" dirty="0" smtClean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3668318" y="2547253"/>
            <a:ext cx="3727302" cy="412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it-IT" sz="1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Effetto illuminante e schiarente. </a:t>
            </a:r>
            <a:endParaRPr lang="it-IT" sz="18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176279" y="5713929"/>
            <a:ext cx="3460924" cy="77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buFont typeface="Arial"/>
              <a:buChar char="•"/>
            </a:pPr>
            <a:r>
              <a:rPr lang="it-IT" sz="1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Macchie </a:t>
            </a:r>
            <a:r>
              <a:rPr lang="it-IT" sz="1800" b="1" dirty="0" err="1" smtClean="0">
                <a:solidFill>
                  <a:srgbClr val="D40050"/>
                </a:solidFill>
                <a:latin typeface="Century Gothic"/>
                <a:cs typeface="Century Gothic"/>
              </a:rPr>
              <a:t>melaniniche</a:t>
            </a:r>
            <a:r>
              <a:rPr lang="it-IT" sz="18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 da infiammazioni 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206297" y="3491491"/>
            <a:ext cx="15981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Indicato per:</a:t>
            </a:r>
            <a:endParaRPr lang="it-IT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395620" y="466386"/>
            <a:ext cx="8034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50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16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959606"/>
            <a:ext cx="10734471" cy="6462500"/>
          </a:xfrm>
          <a:prstGeom prst="rect">
            <a:avLst/>
          </a:prstGeom>
        </p:spPr>
      </p:pic>
      <p:sp>
        <p:nvSpPr>
          <p:cNvPr id="27" name="Rettangolo 26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entury Gothic" panose="020B0502020202020204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 descr="menag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9032" y="481948"/>
            <a:ext cx="1683443" cy="446071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980" y="1090132"/>
            <a:ext cx="49776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 Pelle</a:t>
            </a:r>
          </a:p>
          <a:p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è completamente</a:t>
            </a:r>
          </a:p>
          <a:p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impermeabile</a:t>
            </a:r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7526888" y="4504822"/>
            <a:ext cx="3207582" cy="1477328"/>
          </a:xfrm>
          <a:prstGeom prst="rect">
            <a:avLst/>
          </a:prstGeom>
          <a:solidFill>
            <a:srgbClr val="1AAEE2">
              <a:alpha val="29804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Lo verifichiamo ogni volta che immergiamo 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il nostro corpo in </a:t>
            </a:r>
            <a:r>
              <a:rPr 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acqua</a:t>
            </a:r>
            <a:endParaRPr 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8637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foglia-02.png"/>
          <p:cNvPicPr>
            <a:picLocks noChangeAspect="1"/>
          </p:cNvPicPr>
          <p:nvPr/>
        </p:nvPicPr>
        <p:blipFill>
          <a:blip r:embed="rId3">
            <a:lum bright="39000" contrast="-4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0306" flipH="1">
            <a:off x="3940147" y="1408792"/>
            <a:ext cx="6958100" cy="5832410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4650976" y="1357738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E1347E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rgbClr val="E1347E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-22652" y="32818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menage_logo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0" y="95800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4599139" y="2406722"/>
            <a:ext cx="5818742" cy="226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 smtClean="0">
                <a:latin typeface="Century Gothic" pitchFamily="34" charset="0"/>
                <a:cs typeface="Arial" pitchFamily="34" charset="0"/>
              </a:rPr>
              <a:t>Formulazioni studiate </a:t>
            </a:r>
            <a:r>
              <a:rPr lang="it-IT" sz="1600" dirty="0">
                <a:latin typeface="Century Gothic" pitchFamily="34" charset="0"/>
                <a:cs typeface="Arial" pitchFamily="34" charset="0"/>
              </a:rPr>
              <a:t>per contrastare gli inestetismi del corpo: cellulite, accumuli adiposi, smagliature e disidratazione cutanea.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atin typeface="Century Gothic" pitchFamily="34" charset="0"/>
                <a:cs typeface="Arial" pitchFamily="34" charset="0"/>
              </a:rPr>
              <a:t>Il piacere dell’applicazione cosmetica si accompagna all’efficacia di innovativi principi attivi che portano, nel tempo, risultati visibili e duraturi.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650976" y="1988678"/>
            <a:ext cx="5880314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TRATTAMENTI SPECIFICI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" name="Immagine 1" descr="Dollarphotoclub_49868291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24" r="37940"/>
          <a:stretch/>
        </p:blipFill>
        <p:spPr>
          <a:xfrm>
            <a:off x="163865" y="995400"/>
            <a:ext cx="3463496" cy="6431096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63490" y="404800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25" name="Immagine 24" descr="foglia-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154491" y="695145"/>
            <a:ext cx="1056522" cy="981188"/>
          </a:xfrm>
          <a:prstGeom prst="rect">
            <a:avLst/>
          </a:prstGeom>
        </p:spPr>
      </p:pic>
      <p:pic>
        <p:nvPicPr>
          <p:cNvPr id="26" name="Immagine 25" descr="foglia-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4449" y="6340668"/>
            <a:ext cx="998300" cy="927117"/>
          </a:xfrm>
          <a:prstGeom prst="rect">
            <a:avLst/>
          </a:prstGeom>
        </p:spPr>
      </p:pic>
      <p:pic>
        <p:nvPicPr>
          <p:cNvPr id="27" name="Immagine 26" descr="aladin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271" y="4707469"/>
            <a:ext cx="6522948" cy="175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95582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1756" y="6968831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0044" y="7061286"/>
            <a:ext cx="1007998" cy="13256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071552" y="871568"/>
            <a:ext cx="3275148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Dimagrante/anticellulite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344345" y="7120639"/>
            <a:ext cx="1163519" cy="2616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COD.MC01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8031" y="5492692"/>
            <a:ext cx="8087819" cy="830997"/>
          </a:xfrm>
          <a:prstGeom prst="rect">
            <a:avLst/>
          </a:prstGeom>
          <a:solidFill>
            <a:srgbClr val="E1347E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La sua funzione primaria è quella di sciogliere i grassi e eliminare la ritenzione idrica affinché fianchi e cosce possano ritrovare la snellezza perduta. 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44345" y="3833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18" name="Immagine 17" descr="menage-icons-set-0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232" y="5036343"/>
            <a:ext cx="2534047" cy="2534047"/>
          </a:xfrm>
          <a:prstGeom prst="rect">
            <a:avLst/>
          </a:prstGeom>
        </p:spPr>
      </p:pic>
      <p:pic>
        <p:nvPicPr>
          <p:cNvPr id="22" name="Immagine 21" descr="dimagran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1892" y="1417152"/>
            <a:ext cx="6397068" cy="4298830"/>
          </a:xfrm>
          <a:prstGeom prst="rect">
            <a:avLst/>
          </a:prstGeom>
        </p:spPr>
      </p:pic>
      <p:graphicFrame>
        <p:nvGraphicFramePr>
          <p:cNvPr id="24" name="Tabel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2993120"/>
              </p:ext>
            </p:extLst>
          </p:nvPr>
        </p:nvGraphicFramePr>
        <p:xfrm>
          <a:off x="4031673" y="1562626"/>
          <a:ext cx="6448554" cy="3577627"/>
        </p:xfrm>
        <a:graphic>
          <a:graphicData uri="http://schemas.openxmlformats.org/drawingml/2006/table">
            <a:tbl>
              <a:tblPr/>
              <a:tblGrid>
                <a:gridCol w="1844936"/>
                <a:gridCol w="4603618"/>
              </a:tblGrid>
              <a:tr h="14884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 attivi</a:t>
                      </a: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FUNZIONE</a:t>
                      </a:r>
                      <a:endParaRPr lang="it-IT" sz="18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Caffeina/Carnitina </a:t>
                      </a:r>
                      <a:r>
                        <a:rPr lang="it-IT" sz="14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/>
                      </a:r>
                      <a:br>
                        <a:rPr lang="it-IT" sz="14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Favoriscono il processo di combustione del grasso. </a:t>
                      </a:r>
                      <a:endParaRPr lang="it-IT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err="1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Fucus</a:t>
                      </a:r>
                      <a:r>
                        <a:rPr lang="it-IT" sz="14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/>
                      </a:r>
                      <a:br>
                        <a:rPr lang="it-IT" sz="14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cs typeface="Century Gothic"/>
                        </a:rPr>
                        <a:t> Estratto ad attività depurativa e tonificante, regolarizza e stimola il metabolismo dei grassi.</a:t>
                      </a:r>
                      <a:endParaRPr lang="it-IT" sz="14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1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err="1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Centella</a:t>
                      </a:r>
                      <a:r>
                        <a:rPr lang="it-IT" sz="14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Asiatica</a:t>
                      </a:r>
                      <a:r>
                        <a:rPr lang="it-IT" sz="14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/>
                      </a:r>
                      <a:br>
                        <a:rPr lang="it-IT" sz="14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</a:br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Attiva il drenaggio per stimolazione della circolazione periferica</a:t>
                      </a:r>
                      <a:endParaRPr lang="it-IT" sz="14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582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Ananas</a:t>
                      </a:r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Aminoacido che il corpo utilizza per convertire i grassi  in energia tramite un processo ossidativo</a:t>
                      </a:r>
                      <a:endParaRPr lang="it-IT" sz="14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Ippocastano</a:t>
                      </a:r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Miglioramento del drenaggio linfatico, esplica inoltre proprietà antiedematose e antiessudative, e contribuisce ad inibire la distruzione della Vit. C.</a:t>
                      </a:r>
                      <a:endParaRPr lang="it-IT" sz="14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Rusco</a:t>
                      </a:r>
                      <a:endParaRPr lang="it-IT" sz="14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Azione </a:t>
                      </a:r>
                      <a:r>
                        <a:rPr lang="it-IT" sz="14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antiedemigena</a:t>
                      </a:r>
                      <a:r>
                        <a:rPr lang="it-IT" sz="14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, vasocostrittrice e antiinfiammatoria sulla circolazione venosa periferica</a:t>
                      </a:r>
                      <a:endParaRPr lang="it-IT" sz="14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 marL="8420" marR="8420" marT="8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CasellaDiTesto 18"/>
          <p:cNvSpPr txBox="1"/>
          <p:nvPr/>
        </p:nvSpPr>
        <p:spPr>
          <a:xfrm>
            <a:off x="2671124" y="5011105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4865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763" y="6830966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857" y="6923421"/>
            <a:ext cx="1007998" cy="13256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387939" y="481949"/>
            <a:ext cx="4698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Dimagrante/</a:t>
            </a:r>
            <a:r>
              <a:rPr lang="it-IT" sz="2400" b="1" dirty="0" err="1" smtClean="0">
                <a:solidFill>
                  <a:srgbClr val="E1347E"/>
                </a:solidFill>
                <a:latin typeface="Century Gothic"/>
                <a:cs typeface="Century Gothic"/>
              </a:rPr>
              <a:t>anticell</a:t>
            </a:r>
            <a:endParaRPr lang="it-IT" sz="2400" b="1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5676253" y="481949"/>
            <a:ext cx="1832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COD.MC01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66256" y="4667039"/>
            <a:ext cx="5509782" cy="1754326"/>
          </a:xfrm>
          <a:prstGeom prst="rect">
            <a:avLst/>
          </a:prstGeom>
          <a:solidFill>
            <a:srgbClr val="E1347E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La sua funzione primaria è quella di sciogliere i grassi e eliminare la ritenzione idrica affinché fianchi e cosce possano ritrovare la snellezza perduta. 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15743" y="3833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18" name="Immagine 17" descr="menage-icons-set-0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038" y="4137566"/>
            <a:ext cx="3509528" cy="3509528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66256" y="1101711"/>
            <a:ext cx="7148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b="1" dirty="0" smtClean="0">
                <a:solidFill>
                  <a:srgbClr val="D40050"/>
                </a:solidFill>
                <a:latin typeface="Century Gothic" panose="020B0502020202020204" pitchFamily="34" charset="0"/>
              </a:rPr>
              <a:t>Agisce sulle adiposità localizzate</a:t>
            </a:r>
          </a:p>
          <a:p>
            <a:r>
              <a:rPr lang="it-IT" sz="1800" b="1" dirty="0" smtClean="0">
                <a:solidFill>
                  <a:srgbClr val="D40050"/>
                </a:solidFill>
                <a:latin typeface="Century Gothic" panose="020B0502020202020204" pitchFamily="34" charset="0"/>
              </a:rPr>
              <a:t>Svolge un’azione lipolitica, drenante tonificante e levigante</a:t>
            </a:r>
            <a:endParaRPr lang="it-IT" sz="1800" b="1" dirty="0">
              <a:solidFill>
                <a:srgbClr val="D40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96690" y="1683323"/>
            <a:ext cx="10489267" cy="2585323"/>
          </a:xfrm>
          <a:prstGeom prst="rect">
            <a:avLst/>
          </a:prstGeom>
          <a:ln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solidFill>
                  <a:srgbClr val="E1347E"/>
                </a:solidFill>
                <a:latin typeface="Century Gothic" pitchFamily="34" charset="0"/>
              </a:rPr>
              <a:t>La sua formula, basata su di una elevata percentuale di iodio organico, </a:t>
            </a:r>
            <a:r>
              <a:rPr lang="it-IT" sz="1800" dirty="0" err="1" smtClean="0">
                <a:solidFill>
                  <a:srgbClr val="E1347E"/>
                </a:solidFill>
                <a:latin typeface="Century Gothic" pitchFamily="34" charset="0"/>
              </a:rPr>
              <a:t>fenoli</a:t>
            </a:r>
            <a:r>
              <a:rPr lang="it-IT" sz="1800" dirty="0" smtClean="0">
                <a:solidFill>
                  <a:srgbClr val="E1347E"/>
                </a:solidFill>
                <a:latin typeface="Century Gothic" pitchFamily="34" charset="0"/>
              </a:rPr>
              <a:t> e xantine associata ad  una combinazione di agenti drenanti e vasotonici, aiuta a ridurre l'accumulo di grasso localizzato e a drenare efficacemente fluidi e tossine. Consigliato sia per la riduzione dell’adipe localizzato che  per la cellulite ribelle su cosce, glutei e addome. La straordinaria sinergia dei diversi principi attivi, accelera la mobilizzazione e la combustione dei grassi accumulati, e favorisce il drenaggio dei liquidi e delle tossine in eccesso. </a:t>
            </a:r>
            <a:endParaRPr lang="it-IT" sz="1800" dirty="0">
              <a:solidFill>
                <a:srgbClr val="E1347E"/>
              </a:solidFill>
              <a:latin typeface="Century Gothic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495663" y="466561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4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956" y="6872530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7050" y="6964985"/>
            <a:ext cx="1007998" cy="13256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071552" y="871568"/>
            <a:ext cx="2411427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Idratante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344345" y="6966745"/>
            <a:ext cx="1163519" cy="2616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COD.MC02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5372119"/>
            <a:ext cx="9245048" cy="1384995"/>
          </a:xfrm>
          <a:prstGeom prst="rect">
            <a:avLst/>
          </a:prstGeom>
          <a:solidFill>
            <a:srgbClr val="E1347E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Dona </a:t>
            </a:r>
            <a:r>
              <a:rPr lang="it-IT" sz="1400" dirty="0">
                <a:solidFill>
                  <a:schemeClr val="bg1"/>
                </a:solidFill>
                <a:latin typeface="Century Gothic"/>
                <a:cs typeface="Century Gothic"/>
              </a:rPr>
              <a:t>alla pelle un </a:t>
            </a:r>
            <a:r>
              <a:rPr lang="it-IT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immediato </a:t>
            </a:r>
            <a:r>
              <a:rPr lang="it-IT" sz="1400" dirty="0">
                <a:solidFill>
                  <a:schemeClr val="bg1"/>
                </a:solidFill>
                <a:latin typeface="Century Gothic"/>
                <a:cs typeface="Century Gothic"/>
              </a:rPr>
              <a:t>effetto </a:t>
            </a:r>
            <a:r>
              <a:rPr lang="it-IT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idratante. La </a:t>
            </a:r>
            <a:r>
              <a:rPr lang="it-IT" sz="1400" dirty="0">
                <a:solidFill>
                  <a:schemeClr val="bg1"/>
                </a:solidFill>
                <a:latin typeface="Century Gothic"/>
                <a:cs typeface="Century Gothic"/>
              </a:rPr>
              <a:t>tecnologia cosmetica in </a:t>
            </a:r>
            <a:r>
              <a:rPr lang="it-IT" sz="1400" dirty="0" err="1">
                <a:solidFill>
                  <a:schemeClr val="bg1"/>
                </a:solidFill>
                <a:latin typeface="Century Gothic"/>
                <a:cs typeface="Century Gothic"/>
              </a:rPr>
              <a:t>Nanoingredienti</a:t>
            </a:r>
            <a:r>
              <a:rPr lang="it-IT" sz="1400" dirty="0">
                <a:solidFill>
                  <a:schemeClr val="bg1"/>
                </a:solidFill>
                <a:latin typeface="Century Gothic"/>
                <a:cs typeface="Century Gothic"/>
              </a:rPr>
              <a:t> favorisce un’idratazione prolungata e costante oltre le 24 ore. </a:t>
            </a:r>
            <a:r>
              <a:rPr lang="it-IT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 Ricca in Aloe Vera e Vitamina E svolge anche un’azione anti-ossidante. Contiene agenti protettivi e lenitivi. </a:t>
            </a:r>
          </a:p>
          <a:p>
            <a:pPr>
              <a:lnSpc>
                <a:spcPct val="150000"/>
              </a:lnSpc>
            </a:pPr>
            <a:r>
              <a:rPr lang="it-IT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Dona </a:t>
            </a:r>
            <a:r>
              <a:rPr lang="it-IT" sz="1400" dirty="0">
                <a:solidFill>
                  <a:schemeClr val="bg1"/>
                </a:solidFill>
                <a:latin typeface="Century Gothic"/>
                <a:cs typeface="Century Gothic"/>
              </a:rPr>
              <a:t>alla pelle un’immediata sensazione di morbidezza ed elasticità.</a:t>
            </a:r>
          </a:p>
        </p:txBody>
      </p:sp>
      <p:graphicFrame>
        <p:nvGraphicFramePr>
          <p:cNvPr id="15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4198623"/>
              </p:ext>
            </p:extLst>
          </p:nvPr>
        </p:nvGraphicFramePr>
        <p:xfrm>
          <a:off x="2196244" y="1662608"/>
          <a:ext cx="8078013" cy="3173730"/>
        </p:xfrm>
        <a:graphic>
          <a:graphicData uri="http://schemas.openxmlformats.org/drawingml/2006/table">
            <a:tbl>
              <a:tblPr/>
              <a:tblGrid>
                <a:gridCol w="3185695"/>
                <a:gridCol w="4892318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Nanoingredienti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idratanti (minerali, zuccheri,  glicerina, sorbitolo)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Il rilascio controllato dei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nanoingredienti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sulla pelle intensifica l’effetto idratante e ne aumenta la durata.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Aloe Vera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Ha un potere idratante, rigenerante, anti-invecchiamento.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Mucillagine di calendula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Azione antinfiammatoria, lenitiva, idratante e nutriente.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Mucillagine di Malva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Ha un effetto emolliente e protettivo, rinfrescante ed idratante. </a:t>
                      </a: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germe di grano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Svolge un’azione emolliente, nutriente ed idratante.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Argan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Svolge una azione nutriente, emolliente e protettiva.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344345" y="3586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19" name="Immagine 18" descr="idratan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479" y="640371"/>
            <a:ext cx="3026765" cy="5044609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718258" y="4898684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0877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574978" y="325984"/>
            <a:ext cx="241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Idratante</a:t>
            </a:r>
            <a:endParaRPr lang="it-IT" sz="3200" b="1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4666963" y="454018"/>
            <a:ext cx="185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COD.MC02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02781" y="1152597"/>
            <a:ext cx="10073536" cy="1754326"/>
          </a:xfrm>
          <a:prstGeom prst="rect">
            <a:avLst/>
          </a:prstGeom>
          <a:noFill/>
          <a:ln w="28575"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solidFill>
                  <a:srgbClr val="E1347E"/>
                </a:solidFill>
                <a:latin typeface="Century Gothic"/>
                <a:cs typeface="Century Gothic"/>
              </a:rPr>
              <a:t>Dona </a:t>
            </a:r>
            <a:r>
              <a:rPr lang="it-IT" sz="1800" dirty="0">
                <a:solidFill>
                  <a:srgbClr val="E1347E"/>
                </a:solidFill>
                <a:latin typeface="Century Gothic"/>
                <a:cs typeface="Century Gothic"/>
              </a:rPr>
              <a:t>alla pelle un </a:t>
            </a:r>
            <a:r>
              <a:rPr lang="it-IT" sz="1800" dirty="0" smtClean="0">
                <a:solidFill>
                  <a:srgbClr val="E1347E"/>
                </a:solidFill>
                <a:latin typeface="Century Gothic"/>
                <a:cs typeface="Century Gothic"/>
              </a:rPr>
              <a:t>immediato </a:t>
            </a:r>
            <a:r>
              <a:rPr lang="it-IT" sz="1800" dirty="0">
                <a:solidFill>
                  <a:srgbClr val="E1347E"/>
                </a:solidFill>
                <a:latin typeface="Century Gothic"/>
                <a:cs typeface="Century Gothic"/>
              </a:rPr>
              <a:t>effetto </a:t>
            </a:r>
            <a:r>
              <a:rPr lang="it-IT" sz="1800" dirty="0" smtClean="0">
                <a:solidFill>
                  <a:srgbClr val="E1347E"/>
                </a:solidFill>
                <a:latin typeface="Century Gothic"/>
                <a:cs typeface="Century Gothic"/>
              </a:rPr>
              <a:t>idratante. La </a:t>
            </a:r>
            <a:r>
              <a:rPr lang="it-IT" sz="1800" dirty="0">
                <a:solidFill>
                  <a:srgbClr val="E1347E"/>
                </a:solidFill>
                <a:latin typeface="Century Gothic"/>
                <a:cs typeface="Century Gothic"/>
              </a:rPr>
              <a:t>tecnologia cosmetica in </a:t>
            </a:r>
            <a:r>
              <a:rPr lang="it-IT" sz="1800" dirty="0" smtClean="0">
                <a:solidFill>
                  <a:srgbClr val="E1347E"/>
                </a:solidFill>
                <a:latin typeface="Century Gothic"/>
                <a:cs typeface="Century Gothic"/>
              </a:rPr>
              <a:t>nano-ingredienti </a:t>
            </a:r>
            <a:r>
              <a:rPr lang="it-IT" sz="1800" dirty="0">
                <a:solidFill>
                  <a:srgbClr val="E1347E"/>
                </a:solidFill>
                <a:latin typeface="Century Gothic"/>
                <a:cs typeface="Century Gothic"/>
              </a:rPr>
              <a:t>favorisce un’idratazione prolungata e costante oltre le 24 ore. </a:t>
            </a:r>
            <a:r>
              <a:rPr lang="it-IT" sz="1800" dirty="0" smtClean="0">
                <a:solidFill>
                  <a:srgbClr val="E1347E"/>
                </a:solidFill>
                <a:latin typeface="Century Gothic"/>
                <a:cs typeface="Century Gothic"/>
              </a:rPr>
              <a:t> Ricca in Aloe Vera e Vitamina E svolge anche un’azione anti-ossidante. Contiene agenti protettivi e lenitivi.  Dona </a:t>
            </a:r>
            <a:r>
              <a:rPr lang="it-IT" sz="1800" dirty="0">
                <a:solidFill>
                  <a:srgbClr val="E1347E"/>
                </a:solidFill>
                <a:latin typeface="Century Gothic"/>
                <a:cs typeface="Century Gothic"/>
              </a:rPr>
              <a:t>alla pelle un’immediata sensazione di morbidezza ed elasticità.</a:t>
            </a:r>
          </a:p>
        </p:txBody>
      </p:sp>
      <p:graphicFrame>
        <p:nvGraphicFramePr>
          <p:cNvPr id="15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4198623"/>
              </p:ext>
            </p:extLst>
          </p:nvPr>
        </p:nvGraphicFramePr>
        <p:xfrm>
          <a:off x="302781" y="3491347"/>
          <a:ext cx="10073536" cy="3383280"/>
        </p:xfrm>
        <a:graphic>
          <a:graphicData uri="http://schemas.openxmlformats.org/drawingml/2006/table">
            <a:tbl>
              <a:tblPr/>
              <a:tblGrid>
                <a:gridCol w="3022310"/>
                <a:gridCol w="7051226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Nanoingredienti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 idratanti (minerali, zuccheri,  glicerina, sorbitolo)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Il rilascio controllato dei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nanoingredienti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 sulla pelle intensifica l’effetto idratante e ne aumenta la durata.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Aloe Vera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Ha un potere idratante, rigenerante, anti-invecchiamento.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Mucillagine di calendula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Azione antinfiammatoria, lenitiva, idratante e nutriente.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Mucillagine di Malva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Ha un effetto emolliente e protettivo, rinfrescante ed idratante. 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germe di grano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Svolge un’azione emolliente, nutriente ed idratante.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Argan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Svolge una azione nutriente, emolliente e protettiva.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344345" y="3586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525491" y="481949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0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1756" y="6923421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5850" y="7015876"/>
            <a:ext cx="1007998" cy="13256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071552" y="871568"/>
            <a:ext cx="2995748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Volumizzante Seno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344345" y="7114962"/>
            <a:ext cx="1163519" cy="2616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COD.MC03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19552" y="4931498"/>
            <a:ext cx="5979760" cy="1569660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 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Riempie e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ridisegna seni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con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un’azione di</a:t>
            </a:r>
          </a:p>
          <a:p>
            <a:r>
              <a:rPr lang="it-IT" sz="1600" dirty="0" err="1">
                <a:solidFill>
                  <a:schemeClr val="bg1"/>
                </a:solidFill>
                <a:latin typeface="Century Gothic"/>
                <a:cs typeface="Century Gothic"/>
              </a:rPr>
              <a:t>lipo-filling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 cosmetico, mirato e localizzato, senza interferire con il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sistema ormonale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. L’elevato contenuto in acido ialuronico </a:t>
            </a:r>
            <a:r>
              <a:rPr lang="it-IT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contribuisce ulteriormente </a:t>
            </a:r>
            <a:r>
              <a:rPr lang="it-IT" sz="1600" dirty="0">
                <a:solidFill>
                  <a:schemeClr val="bg1"/>
                </a:solidFill>
                <a:latin typeface="Century Gothic"/>
                <a:cs typeface="Century Gothic"/>
              </a:rPr>
              <a:t>a elasticizzare e tonificare prevenendo il rilassamento cutaneo e la formazione di smagliature.</a:t>
            </a: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4418509"/>
              </p:ext>
            </p:extLst>
          </p:nvPr>
        </p:nvGraphicFramePr>
        <p:xfrm>
          <a:off x="3022480" y="1460784"/>
          <a:ext cx="7395402" cy="2518771"/>
        </p:xfrm>
        <a:graphic>
          <a:graphicData uri="http://schemas.openxmlformats.org/drawingml/2006/table">
            <a:tbl>
              <a:tblPr/>
              <a:tblGrid>
                <a:gridCol w="2587084"/>
                <a:gridCol w="4808318"/>
              </a:tblGrid>
              <a:tr h="35118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</a:p>
                  </a:txBody>
                  <a:tcPr marL="11329" marR="11329" marT="113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</a:p>
                  </a:txBody>
                  <a:tcPr marL="11329" marR="11329" marT="113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3988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Volufiline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11329" marR="11329" marT="113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Promuove un aumento del volume degli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adipociti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nel tessuto adiposo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,</a:t>
                      </a:r>
                      <a:r>
                        <a:rPr lang="it-IT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stimolandone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nel contempo la proliferazione .</a:t>
                      </a:r>
                    </a:p>
                  </a:txBody>
                  <a:tcPr marL="11329" marR="11329" marT="113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8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menta Piperita</a:t>
                      </a:r>
                    </a:p>
                  </a:txBody>
                  <a:tcPr marL="11329" marR="11329" marT="113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l’olio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essenziale di menta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piperita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presenta notevoli capacità rinfrescanti e tonificanti</a:t>
                      </a:r>
                    </a:p>
                  </a:txBody>
                  <a:tcPr marL="11329" marR="11329" marT="113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82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 Ialuronico (Deidratato e </a:t>
                      </a:r>
                      <a:r>
                        <a:rPr lang="it-IT" sz="1600" b="0" i="0" u="none" strike="noStrike" dirty="0" err="1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Microincapsulato</a:t>
                      </a:r>
                      <a:r>
                        <a:rPr lang="it-IT" sz="16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)</a:t>
                      </a:r>
                      <a:endParaRPr lang="it-IT" sz="16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11329" marR="11329" marT="113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Mantiene il grado di idratazione, turgidità, plasticità e viscosità della pelle grazie alla forma in microcapsule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disidradate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si dispone nello spazio in una conformazione </a:t>
                      </a:r>
                      <a:r>
                        <a:rPr lang="it-IT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aggregata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incamerando così un notevole numero di molecole d'acqua</a:t>
                      </a:r>
                    </a:p>
                  </a:txBody>
                  <a:tcPr marL="11329" marR="11329" marT="113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CasellaDiTesto 16"/>
          <p:cNvSpPr txBox="1"/>
          <p:nvPr/>
        </p:nvSpPr>
        <p:spPr>
          <a:xfrm>
            <a:off x="8342210" y="5891338"/>
            <a:ext cx="2075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E1347E"/>
                </a:solidFill>
                <a:latin typeface="Century Gothic"/>
                <a:cs typeface="Century Gothic"/>
              </a:rPr>
              <a:t>Rimodella e aumenta</a:t>
            </a:r>
          </a:p>
          <a:p>
            <a:pPr algn="ctr"/>
            <a:r>
              <a:rPr lang="it-IT" sz="1400" dirty="0" smtClean="0">
                <a:solidFill>
                  <a:srgbClr val="E1347E"/>
                </a:solidFill>
                <a:latin typeface="Century Gothic"/>
                <a:cs typeface="Century Gothic"/>
              </a:rPr>
              <a:t> il volume del seno</a:t>
            </a:r>
            <a:endParaRPr lang="it-IT" sz="1400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44345" y="3586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0" y="4526132"/>
            <a:ext cx="36423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Azione modellante e </a:t>
            </a:r>
            <a:r>
              <a:rPr lang="it-IT" sz="1600" b="1" dirty="0" err="1" smtClean="0">
                <a:solidFill>
                  <a:srgbClr val="D40050"/>
                </a:solidFill>
                <a:latin typeface="Century Gothic"/>
                <a:cs typeface="Century Gothic"/>
              </a:rPr>
              <a:t>volumizzante</a:t>
            </a:r>
            <a:r>
              <a:rPr lang="it-IT" sz="16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.</a:t>
            </a:r>
            <a:endParaRPr lang="it-IT" sz="1800" b="1" dirty="0">
              <a:solidFill>
                <a:srgbClr val="D40050"/>
              </a:solidFill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5706661" y="4526132"/>
            <a:ext cx="3113535" cy="2682434"/>
            <a:chOff x="5228675" y="4526132"/>
            <a:chExt cx="3113535" cy="2682434"/>
          </a:xfrm>
        </p:grpSpPr>
        <p:pic>
          <p:nvPicPr>
            <p:cNvPr id="21" name="Immagine 20" descr="menage-icons-set-07.png"/>
            <p:cNvPicPr>
              <a:picLocks noChangeAspect="1"/>
            </p:cNvPicPr>
            <p:nvPr/>
          </p:nvPicPr>
          <p:blipFill>
            <a:blip r:embed="rId5"/>
            <a:srcRect t="22589" b="22404"/>
            <a:stretch>
              <a:fillRect/>
            </a:stretch>
          </p:blipFill>
          <p:spPr>
            <a:xfrm>
              <a:off x="5228675" y="4778816"/>
              <a:ext cx="3113535" cy="1712686"/>
            </a:xfrm>
            <a:prstGeom prst="rect">
              <a:avLst/>
            </a:prstGeom>
          </p:spPr>
        </p:pic>
        <p:pic>
          <p:nvPicPr>
            <p:cNvPr id="22" name="Immagine 21" descr="menage-icons-set-0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2222" y="4526132"/>
              <a:ext cx="2682434" cy="2682434"/>
            </a:xfrm>
            <a:prstGeom prst="rect">
              <a:avLst/>
            </a:prstGeom>
          </p:spPr>
        </p:pic>
      </p:grpSp>
      <p:pic>
        <p:nvPicPr>
          <p:cNvPr id="19" name="Immagine 18" descr="vol_sen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2489" y="580563"/>
            <a:ext cx="2584823" cy="4308038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1739207" y="4110634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0877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471067" y="388330"/>
            <a:ext cx="3784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Volumizzante Seno</a:t>
            </a:r>
            <a:endParaRPr lang="it-IT" sz="2800" b="1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6005803" y="462902"/>
            <a:ext cx="1704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COD.MC03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1398" y="1095610"/>
            <a:ext cx="10376483" cy="1200329"/>
          </a:xfrm>
          <a:prstGeom prst="rect">
            <a:avLst/>
          </a:prstGeom>
          <a:noFill/>
          <a:ln w="19050"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E1347E"/>
                </a:solidFill>
                <a:latin typeface="Century Gothic"/>
                <a:cs typeface="Century Gothic"/>
              </a:rPr>
              <a:t> </a:t>
            </a:r>
            <a:r>
              <a:rPr lang="it-IT" sz="1800" dirty="0" smtClean="0">
                <a:solidFill>
                  <a:srgbClr val="E1347E"/>
                </a:solidFill>
                <a:latin typeface="Century Gothic"/>
                <a:cs typeface="Century Gothic"/>
              </a:rPr>
              <a:t>Riempie e </a:t>
            </a:r>
            <a:r>
              <a:rPr lang="it-IT" sz="1800" dirty="0">
                <a:solidFill>
                  <a:srgbClr val="E1347E"/>
                </a:solidFill>
                <a:latin typeface="Century Gothic"/>
                <a:cs typeface="Century Gothic"/>
              </a:rPr>
              <a:t>ridisegna seni </a:t>
            </a:r>
            <a:r>
              <a:rPr lang="it-IT" sz="1800" dirty="0" smtClean="0">
                <a:solidFill>
                  <a:srgbClr val="E1347E"/>
                </a:solidFill>
                <a:latin typeface="Century Gothic"/>
                <a:cs typeface="Century Gothic"/>
              </a:rPr>
              <a:t>con </a:t>
            </a:r>
            <a:r>
              <a:rPr lang="it-IT" sz="1800" dirty="0">
                <a:solidFill>
                  <a:srgbClr val="E1347E"/>
                </a:solidFill>
                <a:latin typeface="Century Gothic"/>
                <a:cs typeface="Century Gothic"/>
              </a:rPr>
              <a:t>un’azione </a:t>
            </a:r>
            <a:r>
              <a:rPr lang="it-IT" sz="1800" dirty="0" smtClean="0">
                <a:solidFill>
                  <a:srgbClr val="E1347E"/>
                </a:solidFill>
                <a:latin typeface="Century Gothic"/>
                <a:cs typeface="Century Gothic"/>
              </a:rPr>
              <a:t>di </a:t>
            </a:r>
            <a:r>
              <a:rPr lang="it-IT" sz="1800" dirty="0" err="1" smtClean="0">
                <a:solidFill>
                  <a:srgbClr val="E1347E"/>
                </a:solidFill>
                <a:latin typeface="Century Gothic"/>
                <a:cs typeface="Century Gothic"/>
              </a:rPr>
              <a:t>lipo-filling</a:t>
            </a:r>
            <a:r>
              <a:rPr lang="it-IT" sz="1800" dirty="0" smtClean="0">
                <a:solidFill>
                  <a:srgbClr val="E1347E"/>
                </a:solidFill>
                <a:latin typeface="Century Gothic"/>
                <a:cs typeface="Century Gothic"/>
              </a:rPr>
              <a:t> cosmetico, mirato </a:t>
            </a:r>
            <a:r>
              <a:rPr lang="it-IT" sz="1800" dirty="0">
                <a:solidFill>
                  <a:srgbClr val="E1347E"/>
                </a:solidFill>
                <a:latin typeface="Century Gothic"/>
                <a:cs typeface="Century Gothic"/>
              </a:rPr>
              <a:t>e localizzato, </a:t>
            </a:r>
            <a:r>
              <a:rPr lang="it-IT" sz="1800" b="1" dirty="0">
                <a:solidFill>
                  <a:srgbClr val="E1347E"/>
                </a:solidFill>
                <a:latin typeface="Century Gothic"/>
                <a:cs typeface="Century Gothic"/>
              </a:rPr>
              <a:t>senza interferire con il </a:t>
            </a:r>
            <a:r>
              <a:rPr lang="it-IT" sz="18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sistema ormonale</a:t>
            </a:r>
            <a:r>
              <a:rPr lang="it-IT" sz="1800" dirty="0">
                <a:solidFill>
                  <a:srgbClr val="E1347E"/>
                </a:solidFill>
                <a:latin typeface="Century Gothic"/>
                <a:cs typeface="Century Gothic"/>
              </a:rPr>
              <a:t>. L’elevato contenuto in acido ialuronico </a:t>
            </a:r>
            <a:r>
              <a:rPr lang="it-IT" sz="1800" dirty="0" smtClean="0">
                <a:solidFill>
                  <a:srgbClr val="E1347E"/>
                </a:solidFill>
                <a:latin typeface="Century Gothic"/>
                <a:cs typeface="Century Gothic"/>
              </a:rPr>
              <a:t>contribuisce ulteriormente </a:t>
            </a:r>
            <a:r>
              <a:rPr lang="it-IT" sz="1800" dirty="0">
                <a:solidFill>
                  <a:srgbClr val="E1347E"/>
                </a:solidFill>
                <a:latin typeface="Century Gothic"/>
                <a:cs typeface="Century Gothic"/>
              </a:rPr>
              <a:t>a elasticizzare e tonificare prevenendo il rilassamento cutaneo e la formazione di smagliature.</a:t>
            </a: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4418509"/>
              </p:ext>
            </p:extLst>
          </p:nvPr>
        </p:nvGraphicFramePr>
        <p:xfrm>
          <a:off x="134196" y="2604365"/>
          <a:ext cx="10221339" cy="2640691"/>
        </p:xfrm>
        <a:graphic>
          <a:graphicData uri="http://schemas.openxmlformats.org/drawingml/2006/table">
            <a:tbl>
              <a:tblPr/>
              <a:tblGrid>
                <a:gridCol w="3211677"/>
                <a:gridCol w="7009662"/>
              </a:tblGrid>
              <a:tr h="35118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</a:p>
                  </a:txBody>
                  <a:tcPr marL="11329" marR="11329" marT="113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</a:p>
                  </a:txBody>
                  <a:tcPr marL="11329" marR="11329" marT="113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39882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 err="1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Volufiline</a:t>
                      </a:r>
                      <a:endParaRPr lang="it-IT" sz="2400" b="1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11329" marR="11329" marT="113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</a:t>
                      </a:r>
                      <a:r>
                        <a:rPr lang="it-IT" sz="2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stimola progressivamente la formazione e lo sviluppo dello strato adiposo sottocutaneo</a:t>
                      </a:r>
                      <a:r>
                        <a:rPr lang="it-IT" sz="2000" b="1" dirty="0" smtClean="0"/>
                        <a:t>.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11329" marR="11329" marT="113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8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Olio di menta Piperita</a:t>
                      </a:r>
                    </a:p>
                  </a:txBody>
                  <a:tcPr marL="11329" marR="11329" marT="113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l’olio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essenziale di menta 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piperita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presenta notevoli capacità rinfrescanti e tonificanti</a:t>
                      </a:r>
                    </a:p>
                  </a:txBody>
                  <a:tcPr marL="11329" marR="11329" marT="113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82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Acido Ialuronico (Deidratato e </a:t>
                      </a:r>
                      <a:r>
                        <a:rPr lang="it-IT" sz="1800" b="0" i="0" u="none" strike="noStrike" dirty="0" err="1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Microincapsulato</a:t>
                      </a:r>
                      <a:r>
                        <a:rPr lang="it-IT" sz="1800" b="0" i="0" u="none" strike="noStrike" dirty="0" smtClean="0">
                          <a:solidFill>
                            <a:srgbClr val="E1347E"/>
                          </a:solidFill>
                          <a:effectLst/>
                          <a:latin typeface="Century Gothic"/>
                          <a:cs typeface="Century Gothic"/>
                        </a:rPr>
                        <a:t>)</a:t>
                      </a:r>
                      <a:endParaRPr lang="it-IT" sz="1800" b="0" i="0" u="none" strike="noStrike" dirty="0"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11329" marR="11329" marT="113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Mantiene il grado di idratazione, turgidità, plasticità e viscosità della pelle grazie alla forma in microcapsule </a:t>
                      </a:r>
                      <a:r>
                        <a:rPr lang="it-IT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disidradate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si dispone nello spazio in una conformazione </a:t>
                      </a:r>
                      <a:r>
                        <a:rPr lang="it-IT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aggregata 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cs typeface="Century Gothic"/>
                        </a:rPr>
                        <a:t>incamerando così un notevole numero di molecole d'acqua</a:t>
                      </a:r>
                    </a:p>
                  </a:txBody>
                  <a:tcPr marL="11329" marR="11329" marT="113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CasellaDiTesto 16"/>
          <p:cNvSpPr txBox="1"/>
          <p:nvPr/>
        </p:nvSpPr>
        <p:spPr>
          <a:xfrm>
            <a:off x="7976608" y="6086932"/>
            <a:ext cx="261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Rimodella e aumenta</a:t>
            </a:r>
          </a:p>
          <a:p>
            <a:pPr algn="ctr"/>
            <a:r>
              <a:rPr lang="it-IT" sz="18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 il volume del seno</a:t>
            </a:r>
            <a:endParaRPr lang="it-IT" sz="1800" b="1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44345" y="3586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21" name="Immagine 20" descr="menage-icons-set-07.png"/>
          <p:cNvPicPr>
            <a:picLocks noChangeAspect="1"/>
          </p:cNvPicPr>
          <p:nvPr/>
        </p:nvPicPr>
        <p:blipFill>
          <a:blip r:embed="rId3"/>
          <a:srcRect t="22589" b="22404"/>
          <a:stretch>
            <a:fillRect/>
          </a:stretch>
        </p:blipFill>
        <p:spPr>
          <a:xfrm>
            <a:off x="5228675" y="5194456"/>
            <a:ext cx="3113535" cy="1712686"/>
          </a:xfrm>
          <a:prstGeom prst="rect">
            <a:avLst/>
          </a:prstGeom>
        </p:spPr>
      </p:pic>
      <p:pic>
        <p:nvPicPr>
          <p:cNvPr id="22" name="Immagine 21" descr="menage-icons-set-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222" y="5004118"/>
            <a:ext cx="2682434" cy="2682434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138698" y="5951596"/>
            <a:ext cx="5343524" cy="129381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Century Gothic" pitchFamily="34" charset="0"/>
              </a:rPr>
              <a:t>un adeguato regime alimentare </a:t>
            </a:r>
            <a:r>
              <a:rPr lang="it-IT" sz="1800" dirty="0" err="1" smtClean="0">
                <a:latin typeface="Century Gothic" pitchFamily="34" charset="0"/>
              </a:rPr>
              <a:t>normo</a:t>
            </a:r>
            <a:r>
              <a:rPr lang="it-IT" sz="1800" dirty="0" smtClean="0">
                <a:latin typeface="Century Gothic" pitchFamily="34" charset="0"/>
              </a:rPr>
              <a:t> calorico favorisce lo sviluppo selettivo dello strato adiposo stimolato dal prodotto.</a:t>
            </a:r>
            <a:endParaRPr lang="it-IT" sz="20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136525" y="5535956"/>
            <a:ext cx="2445221" cy="41549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Consiglio Alimentare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710055" y="462902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0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1756" y="6923421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5850" y="7015876"/>
            <a:ext cx="1007998" cy="13256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071552" y="871568"/>
            <a:ext cx="2411427" cy="4001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Smagliature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344345" y="7148441"/>
            <a:ext cx="1163519" cy="261610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COD.MC04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22653" y="5942470"/>
            <a:ext cx="9686197" cy="1015663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r>
              <a:rPr lang="it-IT" sz="1500" dirty="0" smtClean="0">
                <a:solidFill>
                  <a:schemeClr val="bg1"/>
                </a:solidFill>
                <a:latin typeface="Century Gothic"/>
                <a:cs typeface="Century Gothic"/>
              </a:rPr>
              <a:t>induce una risposta di riparazione da parte del tessuto con nuova produzione di collagene ed elastina. </a:t>
            </a:r>
            <a:r>
              <a:rPr lang="it-IT" sz="15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it-IT" sz="1500" dirty="0" smtClean="0">
                <a:solidFill>
                  <a:schemeClr val="bg1"/>
                </a:solidFill>
                <a:latin typeface="Century Gothic"/>
                <a:cs typeface="Century Gothic"/>
              </a:rPr>
              <a:t>Contemporaneamente gli agenti idratanti e nutrienti  contribuiscono a recuperare la  tessitura cutanea.  In poco tempo, alla cute smagliata si sostituirà una nuova pelle più tonica, morbida e pigmentata.</a:t>
            </a:r>
            <a:endParaRPr lang="it-IT" sz="15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7" name="Group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5491158"/>
              </p:ext>
            </p:extLst>
          </p:nvPr>
        </p:nvGraphicFramePr>
        <p:xfrm>
          <a:off x="2554196" y="1758664"/>
          <a:ext cx="7628650" cy="2951072"/>
        </p:xfrm>
        <a:graphic>
          <a:graphicData uri="http://schemas.openxmlformats.org/drawingml/2006/table">
            <a:tbl>
              <a:tblPr/>
              <a:tblGrid>
                <a:gridCol w="3008481"/>
                <a:gridCol w="4620169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Boswellia</a:t>
                      </a:r>
                      <a:r>
                        <a:rPr kumimoji="0" lang="it-IT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serrata, acido lattico, acido glicolico </a:t>
                      </a:r>
                      <a:endParaRPr kumimoji="0" lang="it-IT" sz="15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Azione peeling chimico -esfoliante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98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Panax</a:t>
                      </a:r>
                      <a:r>
                        <a:rPr kumimoji="0" lang="it-IT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Ginseng , </a:t>
                      </a:r>
                      <a:r>
                        <a:rPr kumimoji="0" lang="it-IT" sz="15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Paullinia</a:t>
                      </a:r>
                      <a:r>
                        <a:rPr kumimoji="0" lang="it-IT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</a:t>
                      </a:r>
                      <a:r>
                        <a:rPr kumimoji="0" lang="it-IT" sz="15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cupana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E’ noto per la sua azione rivitalizzante, tonificante e  stimolante la microcircolazione.</a:t>
                      </a:r>
                      <a:endParaRPr kumimoji="0" lang="it-IT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23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Masterwort</a:t>
                      </a:r>
                      <a:endParaRPr kumimoji="0" lang="it-IT" sz="15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(Imperatoria )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521437" rtl="0" eaLnBrk="1" latinLnBrk="0" hangingPunct="1"/>
                      <a:r>
                        <a:rPr kumimoji="0" lang="it-IT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Azione cicatrizzante che ricompatta le zone di cute mancanti. </a:t>
                      </a:r>
                      <a:endParaRPr kumimoji="0" lang="it-IT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Melaleuca</a:t>
                      </a:r>
                      <a:r>
                        <a:rPr kumimoji="0" lang="it-IT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</a:t>
                      </a:r>
                      <a:r>
                        <a:rPr kumimoji="0" lang="it-IT" sz="15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Alternifolia</a:t>
                      </a:r>
                      <a:r>
                        <a:rPr kumimoji="0" lang="it-IT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favorisce la formazione di fibre elastiche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344345" y="3586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239193" y="4843267"/>
            <a:ext cx="8178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Ottimo </a:t>
            </a:r>
            <a:r>
              <a:rPr lang="it-IT" sz="1600" b="1" dirty="0">
                <a:solidFill>
                  <a:srgbClr val="E1347E"/>
                </a:solidFill>
                <a:latin typeface="Century Gothic"/>
                <a:cs typeface="Century Gothic"/>
              </a:rPr>
              <a:t>coadiuvante per il trattamento delle </a:t>
            </a:r>
            <a:r>
              <a:rPr lang="it-IT" sz="16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smagliature sia rosse che perlacee. </a:t>
            </a:r>
            <a:endParaRPr lang="it-IT" sz="1600" b="1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pic>
        <p:nvPicPr>
          <p:cNvPr id="21" name="Immagine 20" descr="smagliature.jpg"/>
          <p:cNvPicPr>
            <a:picLocks noChangeAspect="1"/>
          </p:cNvPicPr>
          <p:nvPr/>
        </p:nvPicPr>
        <p:blipFill>
          <a:blip r:embed="rId5"/>
          <a:srcRect l="31018" t="10737" r="30382" b="6702"/>
          <a:stretch>
            <a:fillRect/>
          </a:stretch>
        </p:blipFill>
        <p:spPr>
          <a:xfrm>
            <a:off x="344345" y="1188550"/>
            <a:ext cx="1442891" cy="4670792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2201283" y="5303492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0877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528756" y="352018"/>
            <a:ext cx="293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D40050"/>
                </a:solidFill>
                <a:latin typeface="Century Gothic"/>
                <a:cs typeface="Century Gothic"/>
              </a:rPr>
              <a:t>Smagliature</a:t>
            </a:r>
            <a:endParaRPr lang="it-IT" sz="3200" b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5174670" y="461167"/>
            <a:ext cx="1808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COD.MC04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17150" y="1080650"/>
            <a:ext cx="10100731" cy="1200329"/>
          </a:xfrm>
          <a:prstGeom prst="rect">
            <a:avLst/>
          </a:prstGeom>
          <a:noFill/>
          <a:ln w="19050"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r>
              <a:rPr lang="it-IT" sz="1800" dirty="0" smtClean="0">
                <a:solidFill>
                  <a:srgbClr val="D40050"/>
                </a:solidFill>
                <a:latin typeface="Century Gothic"/>
                <a:cs typeface="Century Gothic"/>
              </a:rPr>
              <a:t>induce una risposta di riparazione da parte del tessuto con nuova produzione di collagene ed elastina. Contemporaneamente gli agenti idratanti e nutrienti  contribuiscono a recuperare la  tessitura cutanea.  In poco tempo, alla cute smagliata si sostituirà una nuova pelle più tonica, morbida e pigmentata..</a:t>
            </a:r>
            <a:endParaRPr lang="it-IT" sz="1800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7" name="Group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5491158"/>
              </p:ext>
            </p:extLst>
          </p:nvPr>
        </p:nvGraphicFramePr>
        <p:xfrm>
          <a:off x="366857" y="2782626"/>
          <a:ext cx="10100731" cy="3133952"/>
        </p:xfrm>
        <a:graphic>
          <a:graphicData uri="http://schemas.openxmlformats.org/drawingml/2006/table">
            <a:tbl>
              <a:tblPr/>
              <a:tblGrid>
                <a:gridCol w="3983387"/>
                <a:gridCol w="6117344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PRINCIPIO ATTIVO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cs typeface="Century Gothic"/>
                        </a:rPr>
                        <a:t>FUNZIONALITA'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Boswellia</a:t>
                      </a:r>
                      <a:r>
                        <a:rPr kumimoji="0" lang="it-IT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serrata, acido lattico, acido glicolico </a:t>
                      </a:r>
                      <a:endParaRPr kumimoji="0" lang="it-IT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Azione peeling chimico -esfoliante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98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Panax</a:t>
                      </a:r>
                      <a:r>
                        <a:rPr kumimoji="0" lang="it-IT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Ginseng , </a:t>
                      </a:r>
                      <a:r>
                        <a:rPr kumimoji="0" lang="it-IT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Paullinia</a:t>
                      </a:r>
                      <a:r>
                        <a:rPr kumimoji="0" lang="it-IT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</a:t>
                      </a:r>
                      <a:r>
                        <a:rPr kumimoji="0" lang="it-IT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cupana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E’ noto per la sua azione rivitalizzante, tonificante e  stimolante la microcircolazione.</a:t>
                      </a:r>
                      <a:endParaRPr kumimoji="0" lang="it-IT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23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Masterwort</a:t>
                      </a:r>
                      <a:endParaRPr kumimoji="0" lang="it-IT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(Imperatoria )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521437" rtl="0" eaLnBrk="1" latinLnBrk="0" hangingPunct="1"/>
                      <a:r>
                        <a:rPr kumimoji="0" lang="it-IT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Azione cicatrizzante che ricompatta le zone di cute mancanti. </a:t>
                      </a:r>
                      <a:endParaRPr kumimoji="0" lang="it-IT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Melaleuca</a:t>
                      </a:r>
                      <a:r>
                        <a:rPr kumimoji="0" lang="it-IT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</a:t>
                      </a:r>
                      <a:r>
                        <a:rPr kumimoji="0" lang="it-IT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Alternifolia</a:t>
                      </a:r>
                      <a:r>
                        <a:rPr kumimoji="0" lang="it-IT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E1347E"/>
                          </a:solidFill>
                          <a:effectLst/>
                          <a:latin typeface="Century Gothic"/>
                          <a:ea typeface="+mn-ea"/>
                          <a:cs typeface="Century Gothic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1347E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favorisce la formazione di fibre elastiche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344345" y="3586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75408" y="2325564"/>
            <a:ext cx="9463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Ottimo </a:t>
            </a:r>
            <a:r>
              <a:rPr lang="it-IT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coadiuvante per il trattamento delle </a:t>
            </a:r>
            <a:r>
              <a:rPr lang="it-IT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smagliature sia rosse che perlacee. </a:t>
            </a:r>
            <a:endParaRPr lang="it-IT" sz="1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17150" y="6073945"/>
            <a:ext cx="10150438" cy="1323439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Century Gothic"/>
                <a:cs typeface="Century Gothic"/>
              </a:rPr>
              <a:t>Le proteine più importanti della pelle sono </a:t>
            </a:r>
            <a:r>
              <a:rPr lang="it-IT" sz="1600" b="1" dirty="0" smtClean="0">
                <a:latin typeface="Century Gothic"/>
                <a:cs typeface="Century Gothic"/>
              </a:rPr>
              <a:t>elastina e collagene </a:t>
            </a:r>
            <a:r>
              <a:rPr lang="it-IT" sz="1600" dirty="0" smtClean="0">
                <a:latin typeface="Century Gothic"/>
                <a:cs typeface="Century Gothic"/>
              </a:rPr>
              <a:t>, queste risultano molto sensibili alla concentrazione degli zuccheri nel sangue.  Lo zucchero causa l’alterazione della struttura e delle funzioni di elastina e collagene, provocando l’invecchiamento del tessuto cutaneo con la formazione di smagliature e rughe. </a:t>
            </a:r>
            <a:r>
              <a:rPr lang="it-IT" sz="1600" b="1" dirty="0" smtClean="0">
                <a:latin typeface="Century Gothic"/>
                <a:cs typeface="Century Gothic"/>
              </a:rPr>
              <a:t>Evitare carboidrati semplici come farine raffinate e zucchero bianco –  Preferire carni bianche e cibi </a:t>
            </a:r>
            <a:r>
              <a:rPr lang="it-IT" sz="1600" b="1" dirty="0" err="1" smtClean="0">
                <a:latin typeface="Century Gothic"/>
                <a:cs typeface="Century Gothic"/>
              </a:rPr>
              <a:t>collagenici</a:t>
            </a:r>
            <a:r>
              <a:rPr lang="it-IT" sz="1600" b="1" dirty="0" smtClean="0">
                <a:latin typeface="Century Gothic"/>
                <a:cs typeface="Century Gothic"/>
              </a:rPr>
              <a:t> come Polpo e Calamaro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23563" y="5806122"/>
            <a:ext cx="2119555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bg1">
                    <a:lumMod val="95000"/>
                  </a:schemeClr>
                </a:solidFill>
              </a:rPr>
              <a:t>Consiglio Alimentare</a:t>
            </a:r>
            <a:endParaRPr lang="it-IT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899561" y="454094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200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0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8072" y="6968831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2166" y="7061286"/>
            <a:ext cx="1007998" cy="13256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302781" y="7072741"/>
            <a:ext cx="1163519" cy="261610"/>
          </a:xfrm>
          <a:prstGeom prst="rect">
            <a:avLst/>
          </a:prstGeom>
          <a:solidFill>
            <a:srgbClr val="D40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COD.MC05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9593" y="5247661"/>
            <a:ext cx="9508480" cy="1200329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 pelle in prossimità del piede </a:t>
            </a:r>
            <a:r>
              <a:rPr lang="it-IT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è spesso sede di </a:t>
            </a:r>
            <a:r>
              <a:rPr lang="it-IT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gonfiori, rotture </a:t>
            </a:r>
            <a:r>
              <a:rPr lang="it-IT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di </a:t>
            </a:r>
            <a:r>
              <a:rPr lang="it-IT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capillari e </a:t>
            </a:r>
            <a:r>
              <a:rPr lang="it-IT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carenze circolatorie </a:t>
            </a:r>
            <a:r>
              <a:rPr lang="it-IT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Questa formula originale, oltre ad uno straordinario effetto idratante ed emolliente , garantisce sollievo a piedi e gambe, per una sensazione di benessere in tutto il corpo.</a:t>
            </a:r>
            <a:endParaRPr lang="it-IT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649" y="968967"/>
            <a:ext cx="6131124" cy="372772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44345" y="3586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19" name="Immagine 18" descr="lozione_pied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1672" y="-673541"/>
            <a:ext cx="3787598" cy="631266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916590" y="1056502"/>
            <a:ext cx="2411427" cy="707886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rema  Piedi e caviglie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396085" y="4696690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100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0877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entury Gothic" panose="020B0502020202020204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9032" y="481948"/>
            <a:ext cx="1683443" cy="446071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0" y="1020640"/>
            <a:ext cx="10688638" cy="6497387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3067229" y="1108058"/>
            <a:ext cx="5343525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cap="all" dirty="0" smtClean="0">
                <a:solidFill>
                  <a:srgbClr val="E1347E"/>
                </a:solidFill>
                <a:latin typeface="Century Gothic" panose="020B0502020202020204" pitchFamily="34" charset="0"/>
              </a:rPr>
              <a:t>Il cosmetico resta in superficie</a:t>
            </a:r>
            <a:endParaRPr lang="it-IT" dirty="0"/>
          </a:p>
        </p:txBody>
      </p:sp>
      <p:sp>
        <p:nvSpPr>
          <p:cNvPr id="22" name="Rettangolo 21"/>
          <p:cNvSpPr/>
          <p:nvPr/>
        </p:nvSpPr>
        <p:spPr>
          <a:xfrm>
            <a:off x="3067230" y="1469126"/>
            <a:ext cx="6250534" cy="1947182"/>
          </a:xfrm>
          <a:prstGeom prst="rect">
            <a:avLst/>
          </a:prstGeom>
        </p:spPr>
        <p:txBody>
          <a:bodyPr wrap="square" lIns="99551" tIns="49775" rIns="99551" bIns="49775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 smtClean="0">
                <a:latin typeface="Century Gothic" panose="020B0502020202020204" pitchFamily="34" charset="0"/>
              </a:rPr>
              <a:t>La caratteristica di impermeabilità della pelle non consente </a:t>
            </a:r>
            <a:r>
              <a:rPr lang="it-IT" sz="1600" dirty="0">
                <a:latin typeface="Century Gothic" panose="020B0502020202020204" pitchFamily="34" charset="0"/>
              </a:rPr>
              <a:t>ai nutrienti contenuti </a:t>
            </a:r>
            <a:r>
              <a:rPr lang="it-IT" sz="1600" dirty="0" smtClean="0">
                <a:latin typeface="Century Gothic" panose="020B0502020202020204" pitchFamily="34" charset="0"/>
              </a:rPr>
              <a:t>nei cosmetici di </a:t>
            </a:r>
            <a:r>
              <a:rPr lang="it-IT" sz="1600" dirty="0">
                <a:latin typeface="Century Gothic" panose="020B0502020202020204" pitchFamily="34" charset="0"/>
              </a:rPr>
              <a:t>raggiungere gli strati più </a:t>
            </a:r>
            <a:r>
              <a:rPr lang="it-IT" sz="1600" dirty="0" smtClean="0">
                <a:latin typeface="Century Gothic" panose="020B0502020202020204" pitchFamily="34" charset="0"/>
              </a:rPr>
              <a:t>profondi, </a:t>
            </a:r>
            <a:r>
              <a:rPr lang="it-IT" sz="1600" dirty="0">
                <a:latin typeface="Century Gothic" panose="020B0502020202020204" pitchFamily="34" charset="0"/>
              </a:rPr>
              <a:t>dove sarebbero necessari per esplicare la loro </a:t>
            </a:r>
            <a:r>
              <a:rPr lang="it-IT" sz="1600" dirty="0" smtClean="0">
                <a:latin typeface="Century Gothic" panose="020B0502020202020204" pitchFamily="34" charset="0"/>
              </a:rPr>
              <a:t>azione. </a:t>
            </a:r>
            <a:endParaRPr lang="it-IT" sz="16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it-IT" sz="1600" dirty="0">
              <a:latin typeface="Century Gothic" panose="020B0502020202020204" pitchFamily="34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7135694" y="5162419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>
                <a:latin typeface="Century Gothic"/>
                <a:cs typeface="Century Gothic"/>
              </a:rPr>
              <a:t>Derma</a:t>
            </a:r>
            <a:endParaRPr lang="it-IT" sz="1200" i="1" dirty="0">
              <a:latin typeface="Century Gothic"/>
              <a:cs typeface="Century Gothic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6862282" y="6052281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>
                <a:latin typeface="Century Gothic"/>
                <a:cs typeface="Century Gothic"/>
              </a:rPr>
              <a:t>G</a:t>
            </a:r>
            <a:r>
              <a:rPr lang="it-IT" sz="1200" i="1" dirty="0" smtClean="0">
                <a:latin typeface="Century Gothic"/>
                <a:cs typeface="Century Gothic"/>
              </a:rPr>
              <a:t>rasso</a:t>
            </a:r>
            <a:endParaRPr lang="it-IT" sz="1200" i="1" dirty="0">
              <a:latin typeface="Century Gothic"/>
              <a:cs typeface="Century Gothic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6749468" y="6451406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>
                <a:latin typeface="Century Gothic"/>
                <a:cs typeface="Century Gothic"/>
              </a:rPr>
              <a:t>Muscolo</a:t>
            </a:r>
            <a:endParaRPr lang="it-IT" sz="1200" i="1" dirty="0">
              <a:latin typeface="Century Gothic"/>
              <a:cs typeface="Century Gothic"/>
            </a:endParaRPr>
          </a:p>
        </p:txBody>
      </p:sp>
      <p:cxnSp>
        <p:nvCxnSpPr>
          <p:cNvPr id="49" name="Connettore 2 48"/>
          <p:cNvCxnSpPr/>
          <p:nvPr/>
        </p:nvCxnSpPr>
        <p:spPr>
          <a:xfrm flipH="1" flipV="1">
            <a:off x="6181685" y="5936251"/>
            <a:ext cx="468280" cy="246835"/>
          </a:xfrm>
          <a:prstGeom prst="straightConnector1">
            <a:avLst/>
          </a:prstGeom>
          <a:ln>
            <a:solidFill>
              <a:srgbClr val="E1347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flipH="1" flipV="1">
            <a:off x="5820272" y="6271820"/>
            <a:ext cx="550479" cy="310390"/>
          </a:xfrm>
          <a:prstGeom prst="straightConnector1">
            <a:avLst/>
          </a:prstGeom>
          <a:ln>
            <a:solidFill>
              <a:srgbClr val="E1347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 flipH="1">
            <a:off x="6588709" y="5293224"/>
            <a:ext cx="546985" cy="0"/>
          </a:xfrm>
          <a:prstGeom prst="straightConnector1">
            <a:avLst/>
          </a:prstGeom>
          <a:ln>
            <a:solidFill>
              <a:srgbClr val="E1347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6227851" y="4169864"/>
            <a:ext cx="2112383" cy="462481"/>
            <a:chOff x="6227851" y="4169864"/>
            <a:chExt cx="2112383" cy="462481"/>
          </a:xfrm>
        </p:grpSpPr>
        <p:sp>
          <p:nvSpPr>
            <p:cNvPr id="42" name="CasellaDiTesto 41"/>
            <p:cNvSpPr txBox="1"/>
            <p:nvPr/>
          </p:nvSpPr>
          <p:spPr>
            <a:xfrm>
              <a:off x="7307579" y="4169864"/>
              <a:ext cx="10326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i="1" dirty="0" smtClean="0">
                  <a:latin typeface="Century Gothic"/>
                  <a:cs typeface="Century Gothic"/>
                </a:rPr>
                <a:t>Epidermide</a:t>
              </a:r>
              <a:endParaRPr lang="it-IT" sz="1100" i="1" dirty="0">
                <a:latin typeface="Century Gothic"/>
                <a:cs typeface="Century Gothic"/>
              </a:endParaRPr>
            </a:p>
          </p:txBody>
        </p:sp>
        <p:cxnSp>
          <p:nvCxnSpPr>
            <p:cNvPr id="47" name="Connettore 2 46"/>
            <p:cNvCxnSpPr/>
            <p:nvPr/>
          </p:nvCxnSpPr>
          <p:spPr>
            <a:xfrm flipH="1">
              <a:off x="6227851" y="4299857"/>
              <a:ext cx="708952" cy="332488"/>
            </a:xfrm>
            <a:prstGeom prst="straightConnector1">
              <a:avLst/>
            </a:prstGeom>
            <a:ln>
              <a:solidFill>
                <a:srgbClr val="E1347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6936803" y="4299857"/>
              <a:ext cx="323967" cy="0"/>
            </a:xfrm>
            <a:prstGeom prst="line">
              <a:avLst/>
            </a:prstGeom>
            <a:ln>
              <a:solidFill>
                <a:srgbClr val="E134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0" name="Gruppo 7169"/>
          <p:cNvGrpSpPr/>
          <p:nvPr/>
        </p:nvGrpSpPr>
        <p:grpSpPr>
          <a:xfrm>
            <a:off x="6399961" y="4549560"/>
            <a:ext cx="2486969" cy="416941"/>
            <a:chOff x="6399961" y="4549560"/>
            <a:chExt cx="2486969" cy="416941"/>
          </a:xfrm>
        </p:grpSpPr>
        <p:sp>
          <p:nvSpPr>
            <p:cNvPr id="46" name="CasellaDiTesto 45"/>
            <p:cNvSpPr txBox="1"/>
            <p:nvPr/>
          </p:nvSpPr>
          <p:spPr>
            <a:xfrm>
              <a:off x="7253149" y="4549560"/>
              <a:ext cx="1633781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it-IT" sz="1200" i="1" dirty="0" smtClean="0">
                  <a:latin typeface="Century Gothic"/>
                  <a:cs typeface="Century Gothic"/>
                </a:rPr>
                <a:t>Giunzione</a:t>
              </a:r>
              <a:endParaRPr lang="it-IT" sz="1100" i="1" dirty="0" smtClean="0">
                <a:latin typeface="Century Gothic"/>
                <a:cs typeface="Century Gothic"/>
              </a:endParaRPr>
            </a:p>
            <a:p>
              <a:pPr>
                <a:lnSpc>
                  <a:spcPts val="1000"/>
                </a:lnSpc>
              </a:pPr>
              <a:r>
                <a:rPr lang="it-IT" sz="1200" i="1" dirty="0" smtClean="0">
                  <a:latin typeface="Century Gothic"/>
                  <a:cs typeface="Century Gothic"/>
                </a:rPr>
                <a:t>  dermoepidermica</a:t>
              </a:r>
              <a:endParaRPr lang="it-IT" sz="1200" i="1" dirty="0">
                <a:latin typeface="Century Gothic"/>
                <a:cs typeface="Century Gothic"/>
              </a:endParaRPr>
            </a:p>
          </p:txBody>
        </p:sp>
        <p:cxnSp>
          <p:nvCxnSpPr>
            <p:cNvPr id="48" name="Connettore 2 47"/>
            <p:cNvCxnSpPr/>
            <p:nvPr/>
          </p:nvCxnSpPr>
          <p:spPr>
            <a:xfrm flipH="1">
              <a:off x="6399961" y="4710941"/>
              <a:ext cx="493656" cy="255560"/>
            </a:xfrm>
            <a:prstGeom prst="straightConnector1">
              <a:avLst/>
            </a:prstGeom>
            <a:ln>
              <a:solidFill>
                <a:srgbClr val="E1347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9" name="Connettore 1 7168"/>
            <p:cNvCxnSpPr/>
            <p:nvPr/>
          </p:nvCxnSpPr>
          <p:spPr>
            <a:xfrm>
              <a:off x="6893617" y="4710941"/>
              <a:ext cx="367153" cy="0"/>
            </a:xfrm>
            <a:prstGeom prst="line">
              <a:avLst/>
            </a:prstGeom>
            <a:ln>
              <a:solidFill>
                <a:srgbClr val="E134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79" name="Connettore 1 7178"/>
          <p:cNvCxnSpPr/>
          <p:nvPr/>
        </p:nvCxnSpPr>
        <p:spPr>
          <a:xfrm>
            <a:off x="6370751" y="6582210"/>
            <a:ext cx="371978" cy="1"/>
          </a:xfrm>
          <a:prstGeom prst="line">
            <a:avLst/>
          </a:prstGeom>
          <a:ln>
            <a:solidFill>
              <a:srgbClr val="E134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82" name="Connettore 1 7181"/>
          <p:cNvCxnSpPr/>
          <p:nvPr/>
        </p:nvCxnSpPr>
        <p:spPr>
          <a:xfrm>
            <a:off x="6649965" y="6183086"/>
            <a:ext cx="189067" cy="0"/>
          </a:xfrm>
          <a:prstGeom prst="line">
            <a:avLst/>
          </a:prstGeom>
          <a:ln>
            <a:solidFill>
              <a:srgbClr val="E134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1"/>
          <p:cNvSpPr>
            <a:spLocks noChangeArrowheads="1"/>
          </p:cNvSpPr>
          <p:nvPr/>
        </p:nvSpPr>
        <p:spPr bwMode="auto">
          <a:xfrm>
            <a:off x="5210628" y="2813060"/>
            <a:ext cx="5492524" cy="7006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  <a:spAutoFit/>
          </a:bodyPr>
          <a:lstStyle/>
          <a:p>
            <a:pPr defTabSz="99550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chemeClr val="bg1"/>
                </a:solidFill>
                <a:latin typeface="Century Gothic"/>
                <a:ea typeface="Times New Roman" pitchFamily="18" charset="0"/>
                <a:cs typeface="Century Gothic"/>
              </a:rPr>
              <a:t>Questa è la conclusione di una </a:t>
            </a:r>
            <a:r>
              <a:rPr lang="it-IT" sz="1200" b="1" dirty="0">
                <a:solidFill>
                  <a:schemeClr val="bg1"/>
                </a:solidFill>
                <a:latin typeface="Century Gothic"/>
                <a:ea typeface="Times New Roman" pitchFamily="18" charset="0"/>
                <a:cs typeface="Century Gothic"/>
              </a:rPr>
              <a:t>recente ricerca </a:t>
            </a:r>
            <a:r>
              <a:rPr lang="it-IT" sz="1200" b="1" dirty="0" smtClean="0">
                <a:solidFill>
                  <a:schemeClr val="bg1"/>
                </a:solidFill>
                <a:latin typeface="Century Gothic"/>
                <a:ea typeface="Times New Roman" pitchFamily="18" charset="0"/>
                <a:cs typeface="Century Gothic"/>
              </a:rPr>
              <a:t>scientifica pubblicata  dal </a:t>
            </a:r>
            <a:r>
              <a:rPr lang="it-IT" sz="1400" b="1" i="1" dirty="0" smtClean="0">
                <a:solidFill>
                  <a:schemeClr val="bg1"/>
                </a:solidFill>
                <a:latin typeface="Century Gothic"/>
                <a:ea typeface="Times New Roman" pitchFamily="18" charset="0"/>
                <a:cs typeface="Century Gothic"/>
              </a:rPr>
              <a:t>“</a:t>
            </a:r>
            <a:r>
              <a:rPr lang="it-IT" sz="1400" b="1" i="1" dirty="0">
                <a:solidFill>
                  <a:schemeClr val="bg1"/>
                </a:solidFill>
                <a:latin typeface="Century Gothic"/>
                <a:ea typeface="Times New Roman" pitchFamily="18" charset="0"/>
                <a:cs typeface="Century Gothic"/>
              </a:rPr>
              <a:t>Journal of </a:t>
            </a:r>
            <a:r>
              <a:rPr lang="it-IT" sz="1400" b="1" i="1" dirty="0" err="1">
                <a:solidFill>
                  <a:schemeClr val="bg1"/>
                </a:solidFill>
                <a:latin typeface="Century Gothic"/>
                <a:ea typeface="Times New Roman" pitchFamily="18" charset="0"/>
                <a:cs typeface="Century Gothic"/>
              </a:rPr>
              <a:t>Controlled</a:t>
            </a:r>
            <a:r>
              <a:rPr lang="it-IT" sz="1400" b="1" i="1" dirty="0">
                <a:solidFill>
                  <a:schemeClr val="bg1"/>
                </a:solidFill>
                <a:latin typeface="Century Gothic"/>
                <a:ea typeface="Times New Roman" pitchFamily="18" charset="0"/>
                <a:cs typeface="Century Gothic"/>
              </a:rPr>
              <a:t> </a:t>
            </a:r>
            <a:r>
              <a:rPr lang="it-IT" sz="1400" b="1" i="1" dirty="0" err="1" smtClean="0">
                <a:solidFill>
                  <a:schemeClr val="bg1"/>
                </a:solidFill>
                <a:latin typeface="Century Gothic"/>
                <a:ea typeface="Times New Roman" pitchFamily="18" charset="0"/>
                <a:cs typeface="Century Gothic"/>
              </a:rPr>
              <a:t>Release</a:t>
            </a:r>
            <a:r>
              <a:rPr lang="it-IT" sz="1400" b="1" i="1" dirty="0" smtClean="0">
                <a:solidFill>
                  <a:schemeClr val="bg1"/>
                </a:solidFill>
                <a:latin typeface="Century Gothic"/>
                <a:ea typeface="Times New Roman" pitchFamily="18" charset="0"/>
                <a:cs typeface="Century Gothic"/>
              </a:rPr>
              <a:t>”</a:t>
            </a:r>
            <a:r>
              <a:rPr lang="it-IT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  <a:endParaRPr lang="it-IT" sz="1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72" name="Immagin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6654" y="4519950"/>
            <a:ext cx="106023" cy="139945"/>
          </a:xfrm>
          <a:prstGeom prst="rect">
            <a:avLst/>
          </a:prstGeom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3915" y="4746192"/>
            <a:ext cx="108574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9944" y="4358841"/>
            <a:ext cx="108574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5341" y="4539816"/>
            <a:ext cx="108574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023" y="4625541"/>
            <a:ext cx="108574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8389" y="4654116"/>
            <a:ext cx="108574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CasellaDiTesto 51"/>
          <p:cNvSpPr txBox="1"/>
          <p:nvPr/>
        </p:nvSpPr>
        <p:spPr>
          <a:xfrm>
            <a:off x="2876409" y="3794338"/>
            <a:ext cx="1460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>
                <a:solidFill>
                  <a:srgbClr val="D40050"/>
                </a:solidFill>
                <a:latin typeface="Century Gothic"/>
                <a:cs typeface="Century Gothic"/>
              </a:rPr>
              <a:t>Principio attivo</a:t>
            </a:r>
            <a:endParaRPr lang="it-IT" sz="1400" i="1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cxnSp>
        <p:nvCxnSpPr>
          <p:cNvPr id="53" name="Connettore 2 52"/>
          <p:cNvCxnSpPr/>
          <p:nvPr/>
        </p:nvCxnSpPr>
        <p:spPr>
          <a:xfrm rot="13191801" flipH="1">
            <a:off x="3682964" y="4302570"/>
            <a:ext cx="708952" cy="332488"/>
          </a:xfrm>
          <a:prstGeom prst="straightConnector1">
            <a:avLst/>
          </a:prstGeom>
          <a:ln>
            <a:solidFill>
              <a:srgbClr val="E1347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/>
        </p:nvCxnSpPr>
        <p:spPr>
          <a:xfrm rot="13191801">
            <a:off x="3372479" y="4265389"/>
            <a:ext cx="323967" cy="0"/>
          </a:xfrm>
          <a:prstGeom prst="line">
            <a:avLst/>
          </a:prstGeom>
          <a:ln>
            <a:solidFill>
              <a:srgbClr val="E134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100630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8072" y="6968831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2166" y="7061286"/>
            <a:ext cx="1007998" cy="13256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5768394" y="453402"/>
            <a:ext cx="1903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COD.MC05</a:t>
            </a:r>
            <a:endParaRPr lang="it-IT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1939" y="1475508"/>
            <a:ext cx="10408288" cy="1938992"/>
          </a:xfrm>
          <a:prstGeom prst="rect">
            <a:avLst/>
          </a:prstGeom>
          <a:noFill/>
          <a:ln w="19050"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 smtClean="0">
                <a:solidFill>
                  <a:srgbClr val="E1347E"/>
                </a:solidFill>
                <a:latin typeface="Century Gothic" panose="020B0502020202020204" pitchFamily="34" charset="0"/>
              </a:rPr>
              <a:t>La pelle in prossimità del piede </a:t>
            </a:r>
            <a:r>
              <a:rPr lang="it-IT" sz="2000" dirty="0">
                <a:solidFill>
                  <a:srgbClr val="E1347E"/>
                </a:solidFill>
                <a:latin typeface="Century Gothic" panose="020B0502020202020204" pitchFamily="34" charset="0"/>
              </a:rPr>
              <a:t>è spesso sede di </a:t>
            </a:r>
            <a:r>
              <a:rPr lang="it-IT" sz="2000" dirty="0" smtClean="0">
                <a:solidFill>
                  <a:srgbClr val="E1347E"/>
                </a:solidFill>
                <a:latin typeface="Century Gothic" panose="020B0502020202020204" pitchFamily="34" charset="0"/>
              </a:rPr>
              <a:t>gonfiori, rotture </a:t>
            </a:r>
            <a:r>
              <a:rPr lang="it-IT" sz="2000" dirty="0">
                <a:solidFill>
                  <a:srgbClr val="E1347E"/>
                </a:solidFill>
                <a:latin typeface="Century Gothic" panose="020B0502020202020204" pitchFamily="34" charset="0"/>
              </a:rPr>
              <a:t>di </a:t>
            </a:r>
            <a:r>
              <a:rPr lang="it-IT" sz="2000" dirty="0" smtClean="0">
                <a:solidFill>
                  <a:srgbClr val="E1347E"/>
                </a:solidFill>
                <a:latin typeface="Century Gothic" panose="020B0502020202020204" pitchFamily="34" charset="0"/>
              </a:rPr>
              <a:t>capillari e </a:t>
            </a:r>
            <a:r>
              <a:rPr lang="it-IT" sz="2000" dirty="0">
                <a:solidFill>
                  <a:srgbClr val="E1347E"/>
                </a:solidFill>
                <a:latin typeface="Century Gothic" panose="020B0502020202020204" pitchFamily="34" charset="0"/>
              </a:rPr>
              <a:t>carenze circolatorie </a:t>
            </a:r>
            <a:r>
              <a:rPr lang="it-IT" sz="2000" dirty="0" smtClean="0">
                <a:solidFill>
                  <a:srgbClr val="E1347E"/>
                </a:solidFill>
                <a:latin typeface="Century Gothic" panose="020B0502020202020204" pitchFamily="34" charset="0"/>
              </a:rPr>
              <a:t>Questa formula originale, oltre ad uno straordinario effetto idratante ed emolliente , garantisce sollievo a piedi e gambe, per una sensazione di benessere in tutto il corpo.</a:t>
            </a:r>
            <a:endParaRPr lang="it-IT" sz="2000" dirty="0">
              <a:solidFill>
                <a:srgbClr val="E1347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4" y="3455561"/>
            <a:ext cx="6131124" cy="372772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74179" y="3586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19" name="Immagine 18" descr="lozione_pied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566" y="1579418"/>
            <a:ext cx="3787598" cy="631266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972300" y="419603"/>
            <a:ext cx="4428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E1347E"/>
                </a:solidFill>
                <a:latin typeface="Century Gothic"/>
                <a:cs typeface="Century Gothic"/>
              </a:rPr>
              <a:t>C</a:t>
            </a:r>
            <a:r>
              <a:rPr lang="it-IT" sz="24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rema  Piedi e caviglie</a:t>
            </a:r>
            <a:endParaRPr lang="it-IT" sz="2400" b="1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659197" y="458796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100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0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1756" y="6923421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5850" y="7015876"/>
            <a:ext cx="1007998" cy="13256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481955" y="1084090"/>
            <a:ext cx="2411427" cy="707886"/>
          </a:xfrm>
          <a:prstGeom prst="rect">
            <a:avLst/>
          </a:prstGeom>
          <a:solidFill>
            <a:srgbClr val="E1347E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Crema Mani Lavanda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302781" y="7095790"/>
            <a:ext cx="1163519" cy="261610"/>
          </a:xfrm>
          <a:prstGeom prst="rect">
            <a:avLst/>
          </a:prstGeom>
          <a:solidFill>
            <a:srgbClr val="D40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COD.MC06</a:t>
            </a:r>
            <a:endParaRPr lang="it-IT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126" y="5242613"/>
            <a:ext cx="9614856" cy="830997"/>
          </a:xfrm>
          <a:prstGeom prst="rect">
            <a:avLst/>
          </a:prstGeom>
          <a:solidFill>
            <a:srgbClr val="D4005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Formulazione alla lavanda delicatamente  cremosa, arricchita di burro di karité, per nutrire le mani con dolcezza e profumarle piacevolmente</a:t>
            </a:r>
          </a:p>
        </p:txBody>
      </p:sp>
      <p:pic>
        <p:nvPicPr>
          <p:cNvPr id="5122" name="Picture 2" descr="http://blog.benessereviaggi.it/wp-content/uploads/2012/02/crema-per-le-ma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1886" y="996262"/>
            <a:ext cx="5219852" cy="35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344345" y="3586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17" name="Immagine 16" descr="lozione_man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4524" y="-761870"/>
            <a:ext cx="3873657" cy="6456095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396085" y="4696690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100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0877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22652" y="3833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adv_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1756" y="6923421"/>
            <a:ext cx="1006125" cy="484619"/>
          </a:xfrm>
          <a:prstGeom prst="rect">
            <a:avLst/>
          </a:prstGeom>
        </p:spPr>
      </p:pic>
      <p:pic>
        <p:nvPicPr>
          <p:cNvPr id="7" name="Immagine 6" descr="Senza-titol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5850" y="7015876"/>
            <a:ext cx="1007998" cy="13256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128661" y="390957"/>
            <a:ext cx="418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Crema Mani Lavanda</a:t>
            </a:r>
            <a:endParaRPr lang="it-IT" sz="2800" b="1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-19552" y="7453450"/>
            <a:ext cx="10688638" cy="109400"/>
          </a:xfrm>
          <a:prstGeom prst="rect">
            <a:avLst/>
          </a:prstGeom>
          <a:solidFill>
            <a:srgbClr val="E134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6047504" y="485268"/>
            <a:ext cx="1745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COD.MC06</a:t>
            </a:r>
            <a:endParaRPr lang="it-IT" sz="2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27473" y="1559587"/>
            <a:ext cx="9614856" cy="957121"/>
          </a:xfrm>
          <a:prstGeom prst="rect">
            <a:avLst/>
          </a:prstGeom>
          <a:noFill/>
          <a:ln w="19050">
            <a:solidFill>
              <a:srgbClr val="D40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E1347E"/>
                </a:solidFill>
                <a:latin typeface="Century Gothic" panose="020B0502020202020204" pitchFamily="34" charset="0"/>
              </a:rPr>
              <a:t>Formulazione alla lavanda delicatamente  cremosa, arricchita di burro di karité, per nutrire le mani con dolcezza e profumarle piacevolmente</a:t>
            </a:r>
          </a:p>
        </p:txBody>
      </p:sp>
      <p:pic>
        <p:nvPicPr>
          <p:cNvPr id="5122" name="Picture 2" descr="http://blog.benessereviaggi.it/wp-content/uploads/2012/02/crema-per-le-ma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345" y="3323523"/>
            <a:ext cx="5219852" cy="35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53397" y="3586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17" name="Immagine 16" descr="lozione_man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099" y="914177"/>
            <a:ext cx="3873657" cy="6456095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7628501" y="502731"/>
            <a:ext cx="939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D40050"/>
                </a:solidFill>
              </a:rPr>
              <a:t>100 ml</a:t>
            </a:r>
            <a:endParaRPr lang="it-IT" b="1" dirty="0">
              <a:solidFill>
                <a:srgbClr val="D4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0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980990"/>
            <a:ext cx="53435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/>
            <a:r>
              <a:rPr lang="it-IT" sz="2400" dirty="0" smtClean="0">
                <a:solidFill>
                  <a:srgbClr val="D40050"/>
                </a:solidFill>
                <a:latin typeface="Century Gothic"/>
                <a:cs typeface="Century Gothic"/>
              </a:rPr>
              <a:t>GLOSSARIO dei termini cosmetici fondamentali</a:t>
            </a:r>
            <a:endParaRPr lang="it-IT" sz="2400" dirty="0">
              <a:solidFill>
                <a:srgbClr val="D4005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311728" y="1932707"/>
          <a:ext cx="9975280" cy="4234815"/>
        </p:xfrm>
        <a:graphic>
          <a:graphicData uri="http://schemas.openxmlformats.org/drawingml/2006/table">
            <a:tbl>
              <a:tblPr/>
              <a:tblGrid>
                <a:gridCol w="2817528"/>
                <a:gridCol w="715775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Acido </a:t>
                      </a:r>
                      <a:r>
                        <a:rPr lang="it-IT" sz="2000" b="0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Glicolico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21437" rtl="0" eaLnBrk="1" fontAlgn="b" latinLnBrk="0" hangingPunct="1"/>
                      <a:r>
                        <a:rPr lang="it-IT" sz="1800" b="0" i="0" u="none" strike="noStrike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Ingrediente appartenente alla famiglia degli </a:t>
                      </a:r>
                      <a:r>
                        <a:rPr lang="it-IT" sz="1800" b="0" i="0" u="none" strike="noStrike" kern="1200" dirty="0" err="1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alfa-idrossiacidi</a:t>
                      </a:r>
                      <a:r>
                        <a:rPr lang="it-IT" sz="1800" b="0" i="0" u="none" strike="noStrike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(AHA), denominati anche “acidi della frutta” perché presenti in molti frutti comuni. In cosmetologia  é una sostanza funzionale impiegato a concentrazioni inferiori al 10%per un’azione di rinnovamento cutaneo.</a:t>
                      </a:r>
                    </a:p>
                    <a:p>
                      <a:pPr marL="0" algn="l" defTabSz="521437" rtl="0" eaLnBrk="1" fontAlgn="b" latinLnBrk="0" hangingPunct="1"/>
                      <a:r>
                        <a:rPr lang="it-IT" sz="1800" b="0" i="0" u="none" strike="noStrike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Acido Ialuronico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521437" rtl="0" eaLnBrk="1" fontAlgn="b" latinLnBrk="0" hangingPunct="1"/>
                      <a:r>
                        <a:rPr lang="it-IT" sz="1800" b="0" i="0" u="none" strike="noStrike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È una macromolecola  (polimero  ad elevato  peso molecolare,  di natura </a:t>
                      </a:r>
                      <a:r>
                        <a:rPr lang="it-IT" sz="1800" b="0" i="0" u="none" strike="noStrike" kern="1200" dirty="0" err="1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polisaccaridica</a:t>
                      </a:r>
                      <a:r>
                        <a:rPr lang="it-IT" sz="1800" b="0" i="0" u="none" strike="noStrike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), ampiamente diffusa negli organismi viventi. Sostanza funzionale altamente idrofila, è responsabile del turgore della pelle, della sua idratazione e proprietà elastiche.</a:t>
                      </a:r>
                    </a:p>
                    <a:p>
                      <a:pPr marL="0" algn="l" defTabSz="521437" rtl="0" eaLnBrk="1" fontAlgn="b" latinLnBrk="0" hangingPunct="1"/>
                      <a:endParaRPr lang="it-IT" sz="1800" b="0" i="0" u="none" strike="noStrike" kern="1200" dirty="0" smtClean="0">
                        <a:solidFill>
                          <a:srgbClr val="000000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err="1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Ac</a:t>
                      </a:r>
                      <a:r>
                        <a:rPr lang="it-IT" sz="2000" b="0" i="0" u="none" strike="noStrike" dirty="0" smtClean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. </a:t>
                      </a:r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Ialuronico deidrato </a:t>
                      </a:r>
                      <a:r>
                        <a:rPr lang="it-IT" sz="2000" b="0" i="0" u="none" strike="noStrike" dirty="0" err="1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a:t>microincapsulato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È un acido ialuronico che essendo disidratato, </a:t>
                      </a:r>
                      <a:r>
                        <a:rPr lang="it-IT" sz="1800" b="0" i="0" u="none" strike="noStrike" kern="1200" dirty="0" err="1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ia</a:t>
                      </a:r>
                      <a:r>
                        <a:rPr lang="it-IT" sz="1800" b="0" i="0" u="none" strike="noStrike" kern="1200" dirty="0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contatto con l’acqua dei tessuti è capace di gonfiarsi  dando luogo ad un effetto </a:t>
                      </a:r>
                      <a:r>
                        <a:rPr lang="it-IT" sz="1800" b="0" i="0" u="none" strike="noStrike" kern="1200" dirty="0" err="1" smtClean="0">
                          <a:solidFill>
                            <a:srgbClr val="000000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volumizzante</a:t>
                      </a:r>
                      <a:endParaRPr lang="it-IT" sz="1800" b="0" i="0" u="none" strike="noStrike" kern="1200" dirty="0" smtClean="0">
                        <a:solidFill>
                          <a:srgbClr val="000000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3397" y="358664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BlairMdITC TT-Medium"/>
              </a:rPr>
              <a:t>Linea Corpo</a:t>
            </a:r>
            <a:endParaRPr lang="it-IT" sz="2800" dirty="0">
              <a:solidFill>
                <a:schemeClr val="bg1"/>
              </a:solidFill>
              <a:latin typeface="Century Gothic" panose="020B0502020202020204" pitchFamily="34" charset="0"/>
              <a:cs typeface="BlairMdITC TT-Medium"/>
            </a:endParaRPr>
          </a:p>
        </p:txBody>
      </p:sp>
      <p:pic>
        <p:nvPicPr>
          <p:cNvPr id="10" name="Immagine 9" descr="menag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5644" y="292700"/>
            <a:ext cx="2151363" cy="5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1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menag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5644" y="292700"/>
            <a:ext cx="2151363" cy="547620"/>
          </a:xfrm>
          <a:prstGeom prst="rect">
            <a:avLst/>
          </a:prstGeom>
        </p:spPr>
      </p:pic>
      <p:pic>
        <p:nvPicPr>
          <p:cNvPr id="7" name="Immagine 6" descr="trucchi.jpg"/>
          <p:cNvPicPr>
            <a:picLocks noChangeAspect="1"/>
          </p:cNvPicPr>
          <p:nvPr/>
        </p:nvPicPr>
        <p:blipFill>
          <a:blip r:embed="rId3"/>
          <a:srcRect b="25532"/>
          <a:stretch>
            <a:fillRect/>
          </a:stretch>
        </p:blipFill>
        <p:spPr>
          <a:xfrm>
            <a:off x="0" y="1126542"/>
            <a:ext cx="10688638" cy="633413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980990"/>
            <a:ext cx="53435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/>
            <a:r>
              <a:rPr lang="it-I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Progetti FUTURI</a:t>
            </a:r>
            <a:endParaRPr lang="it-IT" sz="2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menag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5644" y="292700"/>
            <a:ext cx="2151363" cy="54762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671762" y="1435664"/>
            <a:ext cx="53435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3200" dirty="0" smtClean="0">
                <a:solidFill>
                  <a:srgbClr val="E1347E"/>
                </a:solidFill>
                <a:latin typeface="Century Gothic" pitchFamily="34" charset="0"/>
              </a:rPr>
              <a:t>Integratori cosmetici: più sani dentro, più belli fuori</a:t>
            </a:r>
            <a:endParaRPr lang="it-IT" sz="3200" dirty="0">
              <a:solidFill>
                <a:srgbClr val="E1347E"/>
              </a:solidFill>
              <a:latin typeface="Century Gothic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02673" y="2715720"/>
            <a:ext cx="93518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 smtClean="0">
                <a:latin typeface="Century Gothic" pitchFamily="34" charset="0"/>
              </a:rPr>
              <a:t>Una bella pelle, un corpo tonico e una chioma lucente non sono altro, in realtà, che lo specchio delle condizioni interne dell’organismo. Aiutandoci a migliorare la situazione “interiore”, gli integratori cosmetici collaborano attivamente con noi a (</a:t>
            </a:r>
            <a:r>
              <a:rPr lang="it-IT" sz="2000" dirty="0" err="1" smtClean="0">
                <a:latin typeface="Century Gothic" pitchFamily="34" charset="0"/>
              </a:rPr>
              <a:t>ri</a:t>
            </a:r>
            <a:r>
              <a:rPr lang="it-IT" sz="2000" dirty="0" smtClean="0">
                <a:latin typeface="Century Gothic" pitchFamily="34" charset="0"/>
              </a:rPr>
              <a:t>)conquistare un aspetto esteriore più gradevole.</a:t>
            </a:r>
            <a:endParaRPr lang="it-IT" sz="2000" dirty="0">
              <a:latin typeface="Century Gothic" pitchFamily="34" charset="0"/>
            </a:endParaRPr>
          </a:p>
        </p:txBody>
      </p:sp>
      <p:pic>
        <p:nvPicPr>
          <p:cNvPr id="1028" name="Picture 4" descr="http://www.mr1930.it/files/template_block/image/1/produzione-integratori-conto-terz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472" y="4669848"/>
            <a:ext cx="10439256" cy="284625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980990"/>
            <a:ext cx="53435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/>
            <a:r>
              <a:rPr lang="it-I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Progetti FUTURI</a:t>
            </a:r>
            <a:endParaRPr lang="it-IT" sz="2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menag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5644" y="292700"/>
            <a:ext cx="2151363" cy="54762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671762" y="1435664"/>
            <a:ext cx="53435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3200" dirty="0" smtClean="0">
                <a:solidFill>
                  <a:srgbClr val="E1347E"/>
                </a:solidFill>
                <a:latin typeface="Century Gothic" pitchFamily="34" charset="0"/>
              </a:rPr>
              <a:t>L’Integrazione su misura</a:t>
            </a:r>
            <a:endParaRPr lang="it-IT" sz="3200" dirty="0">
              <a:solidFill>
                <a:srgbClr val="E1347E"/>
              </a:solidFill>
              <a:latin typeface="Century Gothic" pitchFamily="34" charset="0"/>
            </a:endParaRPr>
          </a:p>
        </p:txBody>
      </p:sp>
      <p:pic>
        <p:nvPicPr>
          <p:cNvPr id="7" name="Picture 2" descr="C:\Users\renato\Desktop\AestheCloud\PRODOTTI\MYCUBE\materiale grafico\MyCubeSli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662" y="2641007"/>
            <a:ext cx="4274995" cy="4114800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3828" y="3241964"/>
            <a:ext cx="4795903" cy="31389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Organigramma menage NUOVO 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60" y="0"/>
            <a:ext cx="10721597" cy="75628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figlia-mad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843"/>
            <a:ext cx="10688638" cy="6456926"/>
          </a:xfrm>
          <a:prstGeom prst="rect">
            <a:avLst/>
          </a:prstGeom>
        </p:spPr>
      </p:pic>
      <p:sp>
        <p:nvSpPr>
          <p:cNvPr id="27" name="Rettangolo 26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entury Gothic" panose="020B0502020202020204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 descr="menag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-22652" y="6267541"/>
            <a:ext cx="10711289" cy="790986"/>
          </a:xfrm>
          <a:prstGeom prst="rect">
            <a:avLst/>
          </a:prstGeom>
          <a:solidFill>
            <a:srgbClr val="DBEEF4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Un buon cosmetico aiuta a mantenere idratata la pelle, ma non cancella i segni del tempo perché</a:t>
            </a:r>
            <a:r>
              <a:rPr lang="it-IT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non </a:t>
            </a:r>
            <a:r>
              <a:rPr lang="it-IT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può 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agire sullo strato del derma che è il vero interessato nel processo di </a:t>
            </a:r>
            <a:r>
              <a:rPr lang="it-IT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invecchiamento</a:t>
            </a:r>
            <a:endParaRPr lang="it-IT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Immagine 13" descr="len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81" y="1018823"/>
            <a:ext cx="1399104" cy="139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865596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figlia-madre.jpg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0" y="944843"/>
            <a:ext cx="10688638" cy="6456926"/>
          </a:xfrm>
          <a:prstGeom prst="rect">
            <a:avLst/>
          </a:prstGeom>
        </p:spPr>
      </p:pic>
      <p:sp>
        <p:nvSpPr>
          <p:cNvPr id="27" name="Rettangolo 26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entury Gothic" panose="020B0502020202020204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 descr="menage_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-22652" y="6140541"/>
            <a:ext cx="10711289" cy="1293816"/>
          </a:xfrm>
          <a:prstGeom prst="rect">
            <a:avLst/>
          </a:prstGeom>
          <a:solidFill>
            <a:srgbClr val="DBEEF4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Un buon cosmetico aiuta a mantenere idratata la pelle, ma non cancella i segni del tempo perché</a:t>
            </a:r>
            <a:r>
              <a:rPr lang="it-IT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non </a:t>
            </a:r>
            <a:r>
              <a:rPr lang="it-IT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può 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agire sullo strato del derma che è il vero interessato nel processo di </a:t>
            </a:r>
            <a:r>
              <a:rPr lang="it-IT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invecchiamento</a:t>
            </a:r>
            <a:endParaRPr 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-19552" y="965421"/>
            <a:ext cx="10626767" cy="53021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 descr="len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00" y="1222443"/>
            <a:ext cx="4824876" cy="4820506"/>
          </a:xfrm>
          <a:prstGeom prst="rect">
            <a:avLst/>
          </a:prstGeom>
        </p:spPr>
      </p:pic>
      <p:cxnSp>
        <p:nvCxnSpPr>
          <p:cNvPr id="15" name="Connettore 2 14"/>
          <p:cNvCxnSpPr/>
          <p:nvPr/>
        </p:nvCxnSpPr>
        <p:spPr>
          <a:xfrm flipH="1">
            <a:off x="3718049" y="2826327"/>
            <a:ext cx="2666126" cy="1264410"/>
          </a:xfrm>
          <a:prstGeom prst="straightConnector1">
            <a:avLst/>
          </a:prstGeom>
          <a:ln>
            <a:solidFill>
              <a:srgbClr val="E1347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141996" y="1222443"/>
            <a:ext cx="5549741" cy="3346109"/>
          </a:xfrm>
          <a:prstGeom prst="rect">
            <a:avLst/>
          </a:prstGeom>
          <a:solidFill>
            <a:srgbClr val="BFBFB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I principi attivi contenuti in un cosmetico dovrebbero raggiungere il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derma profondo  </a:t>
            </a:r>
            <a:r>
              <a:rPr lang="it-IT" sz="24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e i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muscoli facciali </a:t>
            </a:r>
            <a:r>
              <a:rPr lang="it-IT" sz="24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per contrastare le rughe e gli atri segni dell’invecchiamento</a:t>
            </a:r>
          </a:p>
          <a:p>
            <a:pPr>
              <a:lnSpc>
                <a:spcPct val="150000"/>
              </a:lnSpc>
            </a:pPr>
            <a:endParaRPr lang="it-IT" sz="240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1522993" y="5014007"/>
            <a:ext cx="219462" cy="28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3582683" y="3695646"/>
            <a:ext cx="219462" cy="28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1193800" y="4850930"/>
            <a:ext cx="219462" cy="28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1413262" y="4709741"/>
            <a:ext cx="219462" cy="28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3136202" y="3725710"/>
            <a:ext cx="219462" cy="28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3380142" y="3836835"/>
            <a:ext cx="219462" cy="28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Connettore 2 49"/>
          <p:cNvCxnSpPr/>
          <p:nvPr/>
        </p:nvCxnSpPr>
        <p:spPr>
          <a:xfrm flipH="1">
            <a:off x="1742455" y="2854803"/>
            <a:ext cx="6991983" cy="2137316"/>
          </a:xfrm>
          <a:prstGeom prst="straightConnector1">
            <a:avLst/>
          </a:prstGeom>
          <a:ln>
            <a:solidFill>
              <a:srgbClr val="E1347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3363221" y="4103535"/>
            <a:ext cx="219462" cy="28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865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entury Gothic" panose="020B0502020202020204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-22652" y="358664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 descr="menage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438" y="481949"/>
            <a:ext cx="1683443" cy="446071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0" y="928020"/>
            <a:ext cx="10688638" cy="37400"/>
          </a:xfrm>
          <a:prstGeom prst="rect">
            <a:avLst/>
          </a:prstGeom>
          <a:solidFill>
            <a:srgbClr val="E1347E"/>
          </a:solidFill>
          <a:ln w="63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-19552" y="-1333"/>
            <a:ext cx="10711290" cy="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86"/>
          <a:stretch/>
        </p:blipFill>
        <p:spPr>
          <a:xfrm>
            <a:off x="0" y="962896"/>
            <a:ext cx="10688638" cy="64962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93524" y="1120289"/>
            <a:ext cx="3523155" cy="2862322"/>
          </a:xfrm>
          <a:prstGeom prst="rect">
            <a:avLst/>
          </a:prstGeom>
          <a:solidFill>
            <a:srgbClr val="FFFFFF">
              <a:alpha val="4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E1347E"/>
                </a:solidFill>
                <a:latin typeface="Century Gothic"/>
                <a:cs typeface="Century Gothic"/>
              </a:rPr>
              <a:t>Da OGGI </a:t>
            </a:r>
            <a:r>
              <a:rPr lang="it-IT" sz="3600" dirty="0">
                <a:solidFill>
                  <a:srgbClr val="E1347E"/>
                </a:solidFill>
                <a:latin typeface="Century Gothic"/>
                <a:cs typeface="Century Gothic"/>
              </a:rPr>
              <a:t>è</a:t>
            </a:r>
            <a:r>
              <a:rPr lang="it-IT" sz="3600" dirty="0" smtClean="0">
                <a:solidFill>
                  <a:srgbClr val="E1347E"/>
                </a:solidFill>
                <a:latin typeface="Century Gothic"/>
                <a:cs typeface="Century Gothic"/>
              </a:rPr>
              <a:t> possibile oltrepassare la barriera della pelle! </a:t>
            </a:r>
            <a:endParaRPr lang="it-IT" sz="3600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75924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-22652" y="929353"/>
            <a:ext cx="10711290" cy="6529743"/>
          </a:xfrm>
          <a:prstGeom prst="rect">
            <a:avLst/>
          </a:prstGeom>
          <a:solidFill>
            <a:srgbClr val="20231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ttangolo 28"/>
          <p:cNvSpPr/>
          <p:nvPr/>
        </p:nvSpPr>
        <p:spPr>
          <a:xfrm>
            <a:off x="0" y="7459096"/>
            <a:ext cx="10688638" cy="117863"/>
          </a:xfrm>
          <a:prstGeom prst="rect">
            <a:avLst/>
          </a:prstGeom>
          <a:solidFill>
            <a:srgbClr val="E134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entury Gothic" panose="020B0502020202020204" pitchFamily="34" charset="0"/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-11440" y="322597"/>
            <a:ext cx="10711290" cy="5693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/>
          <p:cNvGrpSpPr/>
          <p:nvPr/>
        </p:nvGrpSpPr>
        <p:grpSpPr>
          <a:xfrm>
            <a:off x="-22652" y="0"/>
            <a:ext cx="10711290" cy="929353"/>
            <a:chOff x="-1363623" y="-1047666"/>
            <a:chExt cx="10711290" cy="929353"/>
          </a:xfrm>
        </p:grpSpPr>
        <p:pic>
          <p:nvPicPr>
            <p:cNvPr id="47" name="Immagine 46" descr="menage_logo_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70815" y="-601784"/>
              <a:ext cx="1683443" cy="446071"/>
            </a:xfrm>
            <a:prstGeom prst="rect">
              <a:avLst/>
            </a:prstGeom>
          </p:spPr>
        </p:pic>
        <p:sp>
          <p:nvSpPr>
            <p:cNvPr id="48" name="Rettangolo 47"/>
            <p:cNvSpPr/>
            <p:nvPr/>
          </p:nvSpPr>
          <p:spPr>
            <a:xfrm>
              <a:off x="-1363623" y="-155713"/>
              <a:ext cx="10688638" cy="37400"/>
            </a:xfrm>
            <a:prstGeom prst="rect">
              <a:avLst/>
            </a:prstGeom>
            <a:solidFill>
              <a:srgbClr val="E1347E"/>
            </a:solidFill>
            <a:ln w="63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-1363623" y="-1047666"/>
              <a:ext cx="10711290" cy="359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4002" y="1809712"/>
            <a:ext cx="8261463" cy="564938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70545" y="1156836"/>
            <a:ext cx="890837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Così come il </a:t>
            </a:r>
            <a:r>
              <a:rPr lang="it-IT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cervello</a:t>
            </a:r>
            <a:r>
              <a:rPr lang="it-IT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it-IT" sz="2800" b="1" i="1" dirty="0" smtClean="0">
                <a:solidFill>
                  <a:srgbClr val="E1347E"/>
                </a:solidFill>
                <a:latin typeface="Century Gothic"/>
                <a:cs typeface="Century Gothic"/>
              </a:rPr>
              <a:t>comunica</a:t>
            </a:r>
            <a:r>
              <a:rPr lang="it-IT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 con il corpo mediante    </a:t>
            </a:r>
            <a:r>
              <a:rPr lang="it-IT" sz="2800" b="1" dirty="0" smtClean="0">
                <a:solidFill>
                  <a:srgbClr val="E1347E"/>
                </a:solidFill>
                <a:latin typeface="Century Gothic"/>
                <a:cs typeface="Century Gothic"/>
              </a:rPr>
              <a:t>stimoli </a:t>
            </a:r>
            <a:r>
              <a:rPr lang="it-IT" sz="2800" b="1" dirty="0" err="1" smtClean="0">
                <a:solidFill>
                  <a:srgbClr val="E1347E"/>
                </a:solidFill>
                <a:latin typeface="Century Gothic"/>
                <a:cs typeface="Century Gothic"/>
              </a:rPr>
              <a:t>elettrici</a:t>
            </a:r>
            <a:r>
              <a:rPr lang="it-IT" sz="2400" b="1" dirty="0" err="1" smtClean="0">
                <a:solidFill>
                  <a:srgbClr val="E1347E"/>
                </a:solidFill>
                <a:latin typeface="Century Gothic"/>
                <a:cs typeface="Century Gothic"/>
              </a:rPr>
              <a:t>…</a:t>
            </a:r>
            <a:endParaRPr lang="it-IT" sz="2400" dirty="0">
              <a:solidFill>
                <a:srgbClr val="E1347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3066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8803</TotalTime>
  <Words>4769</Words>
  <Application>Microsoft Office PowerPoint</Application>
  <PresentationFormat>Personalizzato</PresentationFormat>
  <Paragraphs>702</Paragraphs>
  <Slides>57</Slides>
  <Notes>6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58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</vt:vector>
  </TitlesOfParts>
  <Company>turniton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Fabrizio Capo</dc:creator>
  <cp:lastModifiedBy>renato</cp:lastModifiedBy>
  <cp:revision>387</cp:revision>
  <cp:lastPrinted>2015-07-17T16:10:03Z</cp:lastPrinted>
  <dcterms:created xsi:type="dcterms:W3CDTF">2015-07-13T08:45:33Z</dcterms:created>
  <dcterms:modified xsi:type="dcterms:W3CDTF">2015-09-30T19:20:11Z</dcterms:modified>
</cp:coreProperties>
</file>